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4" r:id="rId3"/>
    <p:sldId id="285" r:id="rId4"/>
    <p:sldId id="314" r:id="rId5"/>
    <p:sldId id="282" r:id="rId6"/>
    <p:sldId id="257" r:id="rId7"/>
    <p:sldId id="283" r:id="rId8"/>
    <p:sldId id="289" r:id="rId9"/>
    <p:sldId id="290" r:id="rId10"/>
    <p:sldId id="291" r:id="rId11"/>
    <p:sldId id="292" r:id="rId12"/>
    <p:sldId id="326" r:id="rId13"/>
    <p:sldId id="327" r:id="rId14"/>
    <p:sldId id="328" r:id="rId15"/>
    <p:sldId id="329" r:id="rId16"/>
    <p:sldId id="330" r:id="rId17"/>
    <p:sldId id="331" r:id="rId18"/>
    <p:sldId id="308" r:id="rId19"/>
    <p:sldId id="309" r:id="rId20"/>
    <p:sldId id="310" r:id="rId21"/>
    <p:sldId id="311" r:id="rId22"/>
    <p:sldId id="312" r:id="rId23"/>
    <p:sldId id="313" r:id="rId24"/>
    <p:sldId id="318" r:id="rId25"/>
    <p:sldId id="319" r:id="rId26"/>
    <p:sldId id="320" r:id="rId27"/>
    <p:sldId id="321" r:id="rId28"/>
    <p:sldId id="335" r:id="rId29"/>
    <p:sldId id="336" r:id="rId30"/>
    <p:sldId id="286" r:id="rId31"/>
    <p:sldId id="322" r:id="rId32"/>
    <p:sldId id="287" r:id="rId33"/>
    <p:sldId id="337" r:id="rId34"/>
    <p:sldId id="338" r:id="rId35"/>
    <p:sldId id="304" r:id="rId36"/>
    <p:sldId id="325" r:id="rId37"/>
    <p:sldId id="339" r:id="rId3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7C80"/>
    <a:srgbClr val="CC99FF"/>
    <a:srgbClr val="66FF33"/>
    <a:srgbClr val="3366FF"/>
    <a:srgbClr val="0000FF"/>
    <a:srgbClr val="0099FF"/>
    <a:srgbClr val="FFCC99"/>
    <a:srgbClr val="FF9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6619" autoAdjust="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4AA39-0309-4F8B-8F8E-70931A9176E1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9FD8F-F571-46DC-909F-7F3C281E39E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26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F4AAA-08B6-463E-A1A6-B5DF092991E9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A5D2F-BF7D-4480-9991-BF2C64A4E0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338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A5D2F-BF7D-4480-9991-BF2C64A4E0C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382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A5D2F-BF7D-4480-9991-BF2C64A4E0CB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917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A5D2F-BF7D-4480-9991-BF2C64A4E0CB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91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A5D2F-BF7D-4480-9991-BF2C64A4E0CB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91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A5D2F-BF7D-4480-9991-BF2C64A4E0CB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91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A5D2F-BF7D-4480-9991-BF2C64A4E0CB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917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A5D2F-BF7D-4480-9991-BF2C64A4E0CB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917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A5D2F-BF7D-4480-9991-BF2C64A4E0CB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917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A5D2F-BF7D-4480-9991-BF2C64A4E0CB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917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A5D2F-BF7D-4480-9991-BF2C64A4E0CB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91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3" y="692696"/>
            <a:ext cx="8265779" cy="2308324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schemeClr val="bg1">
                <a:alpha val="59000"/>
              </a:scheme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Cordia New" panose="020B0304020202020204" pitchFamily="34" charset="-34"/>
              </a:rPr>
              <a:t>ВІДДІЛ ІСТОРИЧНОЇ </a:t>
            </a:r>
            <a:r>
              <a:rPr lang="uk-UA" sz="3600" b="1" dirty="0" err="1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Cordia New" panose="020B0304020202020204" pitchFamily="34" charset="-34"/>
              </a:rPr>
              <a:t>РЕГІОНАЛІСТИКИ</a:t>
            </a:r>
            <a:endParaRPr lang="uk-UA" sz="3600" b="1" dirty="0"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Cordia New" panose="020B0304020202020204" pitchFamily="34" charset="-34"/>
            </a:endParaRPr>
          </a:p>
          <a:p>
            <a:pPr algn="ctr"/>
            <a:r>
              <a:rPr lang="uk-UA" sz="3600" b="1" cap="none" spc="0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Cordia New" panose="020B0304020202020204" pitchFamily="34" charset="-34"/>
              </a:rPr>
              <a:t>ІНСТИТУТУ ІСТОРІЇ УКРАЇНИ </a:t>
            </a:r>
          </a:p>
          <a:p>
            <a:pPr algn="ctr"/>
            <a:r>
              <a:rPr lang="uk-UA" sz="3600" b="1" cap="none" spc="0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Cordia New" panose="020B0304020202020204" pitchFamily="34" charset="-34"/>
              </a:rPr>
              <a:t>НАН УКРАЇНИ</a:t>
            </a:r>
            <a:endParaRPr lang="uk-UA" sz="3600" b="1" cap="none" spc="0" dirty="0"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447022"/>
            <a:ext cx="7488831" cy="379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2974" y="2204864"/>
            <a:ext cx="8208912" cy="403187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tabLst>
                <a:tab pos="177800" algn="l"/>
              </a:tabLst>
            </a:pPr>
            <a:r>
              <a:rPr lang="uk-UA" sz="1600" dirty="0"/>
              <a:t>	</a:t>
            </a:r>
            <a:r>
              <a:rPr lang="uk-UA" sz="1400" dirty="0"/>
              <a:t>2014–2016 рр. відділ працював над виконанням теми </a:t>
            </a:r>
            <a:r>
              <a:rPr lang="uk-UA" sz="1400" b="1" dirty="0"/>
              <a:t>«Феномен пограниччя у долі України: історичні витоки, рефлексії, ментальні впливи»</a:t>
            </a:r>
            <a:r>
              <a:rPr lang="uk-UA" sz="1400" dirty="0"/>
              <a:t>, яка передбачала комплексний аналіз етапів і особливостей процесу формування прикордонних територій України як історико-культурних зон і специфіки їх транскордонного співробітництва на сучасному етапі. </a:t>
            </a:r>
          </a:p>
          <a:p>
            <a:pPr algn="just">
              <a:tabLst>
                <a:tab pos="177800" algn="l"/>
              </a:tabLst>
            </a:pPr>
            <a:r>
              <a:rPr lang="uk-UA" sz="1400" dirty="0"/>
              <a:t>	Першим етапом реалізації теми став навчальний посібник </a:t>
            </a:r>
            <a:r>
              <a:rPr lang="uk-UA" sz="1400" b="1" dirty="0"/>
              <a:t>Я.В. </a:t>
            </a:r>
            <a:r>
              <a:rPr lang="uk-UA" sz="1400" b="1" dirty="0" err="1"/>
              <a:t>Верменич</a:t>
            </a:r>
            <a:r>
              <a:rPr lang="uk-UA" sz="1400" b="1" dirty="0"/>
              <a:t> «Історична </a:t>
            </a:r>
            <a:r>
              <a:rPr lang="uk-UA" sz="1400" b="1" dirty="0" err="1"/>
              <a:t>регіоналістика</a:t>
            </a:r>
            <a:r>
              <a:rPr lang="uk-UA" sz="1400" b="1" dirty="0"/>
              <a:t>»</a:t>
            </a:r>
            <a:r>
              <a:rPr lang="uk-UA" sz="1400" dirty="0"/>
              <a:t> (К., 2014), в якому простежено процес концептуалізації історичної </a:t>
            </a:r>
            <a:r>
              <a:rPr lang="uk-UA" sz="1400" dirty="0" err="1"/>
              <a:t>регіоналістики</a:t>
            </a:r>
            <a:r>
              <a:rPr lang="uk-UA" sz="1400" dirty="0"/>
              <a:t> як </a:t>
            </a:r>
            <a:r>
              <a:rPr lang="uk-UA" sz="1400" dirty="0" err="1"/>
              <a:t>трансдисциплінарної</a:t>
            </a:r>
            <a:r>
              <a:rPr lang="uk-UA" sz="1400" dirty="0"/>
              <a:t> галузі наукового знання. В контексті розробки проблеми феномена пограниччя в долі України видано колективну монографію </a:t>
            </a:r>
            <a:r>
              <a:rPr lang="uk-UA" sz="1400" b="1" dirty="0"/>
              <a:t>«Схід і Південь України: час, простір, соціум» (у 2-х т. – Т. 1. – К., 2014)</a:t>
            </a:r>
            <a:r>
              <a:rPr lang="uk-UA" sz="1400" dirty="0"/>
              <a:t>, яка присвячена теоретико-методологічному обґрунтуванню нових просторово-часових підходів до дослідження регіональної специфіки Сходу і Півдня України. </a:t>
            </a:r>
          </a:p>
          <a:p>
            <a:pPr algn="just">
              <a:tabLst>
                <a:tab pos="177800" algn="l"/>
              </a:tabLst>
            </a:pPr>
            <a:r>
              <a:rPr lang="uk-UA" sz="1400" dirty="0"/>
              <a:t>	Простеженню еволюції інтелектуальної традиції «горизонтального» дослідження історії України в рамках функціонування Історично-філологічного відділу ВУАН присвячена брошура </a:t>
            </a:r>
            <a:r>
              <a:rPr lang="uk-UA" sz="1400" b="1" dirty="0"/>
              <a:t>Г.А. </a:t>
            </a:r>
            <a:r>
              <a:rPr lang="uk-UA" sz="1400" b="1" dirty="0" err="1"/>
              <a:t>Вербиленко</a:t>
            </a:r>
            <a:r>
              <a:rPr lang="uk-UA" sz="1400" b="1" dirty="0"/>
              <a:t> «</a:t>
            </a:r>
            <a:r>
              <a:rPr lang="uk-UA" sz="1400" b="1" dirty="0" err="1"/>
              <a:t>Історико-географічні</a:t>
            </a:r>
            <a:r>
              <a:rPr lang="uk-UA" sz="1400" b="1" dirty="0"/>
              <a:t> дослідження в Історично-філологічному відділі ВУАН у 20–30-х рр. ХХ ст.»</a:t>
            </a:r>
            <a:r>
              <a:rPr lang="uk-UA" sz="1400" dirty="0"/>
              <a:t> (К., 2014). Територіальним і картографічним аспектам дослідження регіональної специфіки України присвячені  праці </a:t>
            </a:r>
            <a:r>
              <a:rPr lang="uk-UA" sz="1400" b="1" dirty="0"/>
              <a:t>Я.В. </a:t>
            </a:r>
            <a:r>
              <a:rPr lang="uk-UA" sz="1400" b="1" dirty="0" err="1"/>
              <a:t>Верменич</a:t>
            </a:r>
            <a:r>
              <a:rPr lang="uk-UA" sz="1400" b="1" dirty="0"/>
              <a:t> та О.В. Андрощука «Зміни адміністративно-територіального устрою України ХХ–ХХІ ст.»</a:t>
            </a:r>
            <a:r>
              <a:rPr lang="uk-UA" sz="1400" dirty="0"/>
              <a:t> (К., 2014) і </a:t>
            </a:r>
            <a:r>
              <a:rPr lang="uk-UA" sz="1400" b="1" dirty="0"/>
              <a:t>Р.І. </a:t>
            </a:r>
            <a:r>
              <a:rPr lang="uk-UA" sz="1400" b="1" dirty="0" err="1"/>
              <a:t>Сосси</a:t>
            </a:r>
            <a:r>
              <a:rPr lang="uk-UA" sz="1400" b="1" dirty="0"/>
              <a:t> «Топографічне картографування України (1917–2012)»</a:t>
            </a:r>
            <a:r>
              <a:rPr lang="uk-UA" sz="1400" dirty="0"/>
              <a:t> (К., 2014).</a:t>
            </a:r>
          </a:p>
          <a:p>
            <a:pPr algn="just"/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50122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НАУКОВА</a:t>
            </a:r>
            <a:r>
              <a:rPr lang="ru-RU" sz="3600" b="1" cap="none" spc="0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 </a:t>
            </a:r>
          </a:p>
          <a:p>
            <a:pPr algn="ctr"/>
            <a:r>
              <a:rPr lang="ru-RU" sz="36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РЕГІОНАЛЬНОЇ</a:t>
            </a:r>
            <a:r>
              <a:rPr lang="ru-RU" sz="36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3600" b="1" cap="none" spc="0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7517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8035" y="2066087"/>
            <a:ext cx="8712968" cy="4739759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1600" dirty="0"/>
              <a:t>     </a:t>
            </a:r>
            <a:r>
              <a:rPr lang="uk-UA" sz="1500" dirty="0"/>
              <a:t>Фундаментальним регіональним дослідженням став збірник документів та матеріалів </a:t>
            </a:r>
            <a:r>
              <a:rPr lang="uk-UA" sz="1500" b="1" dirty="0"/>
              <a:t>«Крим в умовах суспільно-політичних трансформацій (1940–2015)»</a:t>
            </a:r>
            <a:r>
              <a:rPr lang="uk-UA" sz="1500" dirty="0"/>
              <a:t> (К., 2016), до якого увійшли документи та матеріали, що відображають </a:t>
            </a:r>
            <a:r>
              <a:rPr lang="uk-UA" sz="1500" dirty="0" err="1"/>
              <a:t>депортаційну</a:t>
            </a:r>
            <a:r>
              <a:rPr lang="uk-UA" sz="1500" dirty="0"/>
              <a:t> політику радянської влади на Кримському півострові в роки Другої світової війни та у післявоєнний період, розкривають економічні, культурні аспекти входження Криму до складу УРСР.</a:t>
            </a:r>
          </a:p>
          <a:p>
            <a:pPr algn="just"/>
            <a:r>
              <a:rPr lang="uk-UA" sz="1500" dirty="0"/>
              <a:t>     Окремим напрямком роботи є завершення державної програми «Реабілітовані історією» та підготовка до друку чергових книг науково-документальної серії. Проект був розпочатий у відділі регіональних проблем історії України (керівник – академік НАН України П.Т. </a:t>
            </a:r>
            <a:r>
              <a:rPr lang="uk-UA" sz="1500" dirty="0" err="1"/>
              <a:t>Тронько</a:t>
            </a:r>
            <a:r>
              <a:rPr lang="uk-UA" sz="1500" dirty="0"/>
              <a:t>) згідно постанови Верховної Ради України від 6 квітня 1992 р.  № 2256-ХІІ «Про підготовку багатотомного науково-документального видання про жертви репресій на Україні». Сьогодні державна програма «Реабілітовані історією» – наукове зібрання, що збагатило вітчизняну науку новим оригінальним фактичним матеріалом, ввело у науковий обіг і оприлюднило раніше невідомі/недоступні для дослідників документи вищого партійно-державного керівництва СРСР та УРСР, колишніх спеціальних служб, правоохоронних органів, відкрило широкі можливості для наукового вивчення і узагальнення проблем зародження і функціонування комуністичного режиму в Україні.</a:t>
            </a:r>
          </a:p>
          <a:p>
            <a:pPr algn="just"/>
            <a:r>
              <a:rPr lang="uk-UA" sz="1500" dirty="0"/>
              <a:t>     Серед </a:t>
            </a:r>
            <a:r>
              <a:rPr lang="uk-UA" sz="1500" dirty="0" err="1"/>
              <a:t>грунтовних</a:t>
            </a:r>
            <a:r>
              <a:rPr lang="uk-UA" sz="1500" dirty="0"/>
              <a:t> праць, підготовлених співробітниками відділу в ході розробки проблеми «Реабілітовані історією»: «Радянські органи державної безпеки в Україні (1918–1991 рр.): історія, структура, функції» (К., 2014, упорядники  </a:t>
            </a:r>
            <a:r>
              <a:rPr lang="uk-UA" sz="1500" b="1" dirty="0"/>
              <a:t>О.Г. Бажан, Р.Ю. </a:t>
            </a:r>
            <a:r>
              <a:rPr lang="uk-UA" sz="1500" b="1" dirty="0" err="1"/>
              <a:t>Подкур</a:t>
            </a:r>
            <a:r>
              <a:rPr lang="uk-UA" sz="1500" dirty="0"/>
              <a:t>); «Анатомія селянських повстань: </a:t>
            </a:r>
            <a:r>
              <a:rPr lang="uk-UA" sz="1500" dirty="0" err="1"/>
              <a:t>Городнянське</a:t>
            </a:r>
            <a:r>
              <a:rPr lang="uk-UA" sz="1500" dirty="0"/>
              <a:t> повстання 1931 р. під проводом Я. </a:t>
            </a:r>
            <a:r>
              <a:rPr lang="uk-UA" sz="1500" dirty="0" err="1"/>
              <a:t>Рябченка</a:t>
            </a:r>
            <a:r>
              <a:rPr lang="uk-UA" sz="1500" dirty="0"/>
              <a:t>» (К., 2015, упорядник </a:t>
            </a:r>
            <a:r>
              <a:rPr lang="uk-UA" sz="1500" b="1" dirty="0"/>
              <a:t>Р.Ю. </a:t>
            </a:r>
            <a:r>
              <a:rPr lang="uk-UA" sz="1500" b="1" dirty="0" err="1"/>
              <a:t>Подкур</a:t>
            </a:r>
            <a:r>
              <a:rPr lang="uk-UA" sz="1500" dirty="0"/>
              <a:t>).</a:t>
            </a:r>
          </a:p>
          <a:p>
            <a:pPr algn="just"/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50122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НАУКОВА</a:t>
            </a:r>
            <a:r>
              <a:rPr lang="ru-RU" sz="3600" b="1" cap="none" spc="0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 </a:t>
            </a:r>
          </a:p>
          <a:p>
            <a:pPr algn="ctr"/>
            <a:r>
              <a:rPr lang="ru-RU" sz="36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РЕГІОНАЛЬНОЇ</a:t>
            </a:r>
            <a:r>
              <a:rPr lang="ru-RU" sz="36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3600" b="1" cap="none" spc="0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20347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430" y="2204864"/>
            <a:ext cx="8712968" cy="404726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1600" dirty="0"/>
              <a:t>     </a:t>
            </a:r>
            <a:r>
              <a:rPr lang="uk-UA" sz="1500" dirty="0"/>
              <a:t>Сучасний період діяльності підпорядкований виконанню теми </a:t>
            </a:r>
            <a:r>
              <a:rPr lang="uk-UA" sz="1500" b="1" dirty="0"/>
              <a:t>«Українсько-російське прикордоння: Донбас і Крим в історичній ретроспективі та сучасних реаліях» </a:t>
            </a:r>
            <a:r>
              <a:rPr lang="uk-UA" sz="1500" dirty="0"/>
              <a:t>(2017–2019), яка орієнтована на комплексний аналіз глибинних витоків проблем в українсько-російських відносинах, осмислення процесів українсько-російських стосунків у зонах </a:t>
            </a:r>
            <a:r>
              <a:rPr lang="uk-UA" sz="1500" dirty="0" err="1"/>
              <a:t>порубіжжя</a:t>
            </a:r>
            <a:r>
              <a:rPr lang="uk-UA" sz="1500" dirty="0"/>
              <a:t>, пошук нових концептуальних моделей впливу кордонів і погранич на перебіг інтеграційних і диверсифікаційних процесів в Україні.</a:t>
            </a:r>
          </a:p>
          <a:p>
            <a:pPr algn="just"/>
            <a:r>
              <a:rPr lang="uk-UA" sz="1500" dirty="0"/>
              <a:t>В контексті її розробки підготовлені праці </a:t>
            </a:r>
            <a:r>
              <a:rPr lang="uk-UA" sz="1500" b="1" dirty="0"/>
              <a:t>Я.В. </a:t>
            </a:r>
            <a:r>
              <a:rPr lang="uk-UA" sz="1500" b="1" dirty="0" err="1"/>
              <a:t>Верменич</a:t>
            </a:r>
            <a:r>
              <a:rPr lang="uk-UA" sz="1500" b="1" dirty="0"/>
              <a:t> </a:t>
            </a:r>
            <a:r>
              <a:rPr lang="uk-UA" sz="1500" dirty="0"/>
              <a:t>«Феномен пограниччя: Донбас і Крим в долі України» (К., 2018), </a:t>
            </a:r>
            <a:r>
              <a:rPr lang="uk-UA" sz="1500" b="1" dirty="0"/>
              <a:t>О.І. </a:t>
            </a:r>
            <a:r>
              <a:rPr lang="uk-UA" sz="1500" b="1" dirty="0" err="1"/>
              <a:t>Галенка</a:t>
            </a:r>
            <a:r>
              <a:rPr lang="uk-UA" sz="1500" b="1" dirty="0"/>
              <a:t> </a:t>
            </a:r>
            <a:r>
              <a:rPr lang="uk-UA" sz="1500" dirty="0"/>
              <a:t>«М. </a:t>
            </a:r>
            <a:r>
              <a:rPr lang="uk-UA" sz="1500" dirty="0" err="1"/>
              <a:t>Шюкрю</a:t>
            </a:r>
            <a:r>
              <a:rPr lang="uk-UA" sz="1500" dirty="0"/>
              <a:t> </a:t>
            </a:r>
            <a:r>
              <a:rPr lang="uk-UA" sz="1500" dirty="0" err="1"/>
              <a:t>Ганіоглу</a:t>
            </a:r>
            <a:r>
              <a:rPr lang="uk-UA" sz="1500" dirty="0"/>
              <a:t>. Ататюрк: Біографія мислителя» (К., 2018), </a:t>
            </a:r>
            <a:r>
              <a:rPr lang="uk-UA" sz="1500" b="1" dirty="0"/>
              <a:t>Т.С.</a:t>
            </a:r>
            <a:r>
              <a:rPr lang="uk-UA" sz="1500" b="1" dirty="0" err="1"/>
              <a:t>Водотики</a:t>
            </a:r>
            <a:r>
              <a:rPr lang="uk-UA" sz="1500" dirty="0"/>
              <a:t> «Культура підприємництва в містах Наддніпрянської України, друга половина ХІХ – початок ХХ ст.» та «Простір можливостей: Україна в добу заліза і пари» (К., 2018), </a:t>
            </a:r>
            <a:r>
              <a:rPr lang="uk-UA" sz="1500" b="1" dirty="0"/>
              <a:t>Ю.В. Грищенко </a:t>
            </a:r>
            <a:r>
              <a:rPr lang="uk-UA" sz="1500" dirty="0"/>
              <a:t>«Болгари в Україні 1920-х – 1930-х рр.: між національними проектами влади й реаліями життя» (К., 2018).</a:t>
            </a:r>
          </a:p>
          <a:p>
            <a:pPr algn="just"/>
            <a:r>
              <a:rPr lang="uk-UA" sz="1500" dirty="0"/>
              <a:t>     Науковий потенціал та авторитет школи у </a:t>
            </a:r>
            <a:r>
              <a:rPr lang="uk-UA" sz="1500" dirty="0" err="1"/>
              <a:t>соціогуманітарному</a:t>
            </a:r>
            <a:r>
              <a:rPr lang="uk-UA" sz="1500" dirty="0"/>
              <a:t> середовищі визначається активним використанням  її  доробку у навчальному процесі провідних українських вищих навчальних закладів, зокрема, в Київському національному університеті імені Тараса Шевченка протягом тривалого часу викладався курс «Історична </a:t>
            </a:r>
            <a:r>
              <a:rPr lang="uk-UA" sz="1500" dirty="0" err="1"/>
              <a:t>регіоналістика</a:t>
            </a:r>
            <a:r>
              <a:rPr lang="uk-UA" sz="1500" dirty="0"/>
              <a:t> в Україні».</a:t>
            </a:r>
          </a:p>
          <a:p>
            <a:pPr algn="just"/>
            <a:endParaRPr lang="uk-UA" sz="1500" dirty="0"/>
          </a:p>
          <a:p>
            <a:pPr algn="just"/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50122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НАУКОВА</a:t>
            </a:r>
            <a:r>
              <a:rPr lang="ru-RU" sz="36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 </a:t>
            </a:r>
            <a:br>
              <a:rPr lang="ru-RU" sz="36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РЕГІОНАЛЬНОЇ</a:t>
            </a:r>
            <a:r>
              <a:rPr lang="ru-RU" sz="36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36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b="1" cap="none" spc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25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430" y="2204864"/>
            <a:ext cx="8712968" cy="450892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1600" dirty="0"/>
              <a:t>     </a:t>
            </a:r>
            <a:r>
              <a:rPr lang="uk-UA" sz="1500" b="1" dirty="0"/>
              <a:t>Науковий профіль збірника: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500" dirty="0"/>
              <a:t>концептуалізація історичної </a:t>
            </a:r>
            <a:r>
              <a:rPr lang="uk-UA" sz="1500" dirty="0" err="1"/>
              <a:t>регіоналістики</a:t>
            </a:r>
            <a:r>
              <a:rPr lang="uk-UA" sz="1500" dirty="0"/>
              <a:t> як міждисциплінарного наукового напряму, зосередженого на осмисленні регіональної специфіки в просторовому вимірі і в історичній ретроспективі;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500" dirty="0"/>
              <a:t>оновлення термінологічного арсеналу регіональних досліджень, осмислення світового і вітчизняного досвіду регіонального моделювання, еволюції та проблем реформування адміністративно-територіального устрою;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500" dirty="0"/>
              <a:t>студіювання проблем нової локальної історії, </a:t>
            </a:r>
            <a:r>
              <a:rPr lang="uk-UA" sz="1500" dirty="0" err="1"/>
              <a:t>мікроісторії</a:t>
            </a:r>
            <a:r>
              <a:rPr lang="uk-UA" sz="1500" dirty="0"/>
              <a:t>, історії повсякденності, історичної </a:t>
            </a:r>
            <a:r>
              <a:rPr lang="uk-UA" sz="1500" dirty="0" err="1"/>
              <a:t>лімології</a:t>
            </a:r>
            <a:r>
              <a:rPr lang="uk-UA" sz="1500" dirty="0"/>
              <a:t>, історичної урбаністики;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500" dirty="0"/>
              <a:t> дослідження історії регіонів України крізь призму теорії і методології </a:t>
            </a:r>
            <a:r>
              <a:rPr lang="uk-UA" sz="1500" dirty="0" err="1"/>
              <a:t>рубіжності</a:t>
            </a:r>
            <a:r>
              <a:rPr lang="uk-UA" sz="1500" dirty="0"/>
              <a:t>, феномену Криму і Донбасу як пограничних </a:t>
            </a:r>
            <a:r>
              <a:rPr lang="uk-UA" sz="1500" dirty="0" err="1"/>
              <a:t>субрегіонів</a:t>
            </a:r>
            <a:r>
              <a:rPr lang="uk-UA" sz="1500" dirty="0"/>
              <a:t> України;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500" dirty="0"/>
              <a:t>в контексті збройного протистояння на Сході України виявлення факторів нестабільності, пов'язаних із регіональною строкатістю, аналіз історичних витоків ризиків і загроз, простеження впливу політики й культурно-історичного середовища на самопочуття людей і поведінкові реакції;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500" dirty="0"/>
              <a:t> висвітлення питань, пов'язаних із конфліктами інтересів в умовах «гібридної війни», специфічними особливостями регіональної культурної пам'яті,  пошуком моделей примирення та консолідації української нації.</a:t>
            </a:r>
          </a:p>
          <a:p>
            <a:pPr algn="just"/>
            <a:endParaRPr lang="uk-UA" sz="1500" dirty="0"/>
          </a:p>
          <a:p>
            <a:pPr algn="just"/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50122"/>
            <a:ext cx="7056784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ЗБІРНИК</a:t>
            </a:r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ПРАЦЬ</a:t>
            </a:r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РЕГІОНАЛЬНА</a:t>
            </a:r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</a:t>
            </a:r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000" b="1" cap="none" spc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232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430" y="2204864"/>
            <a:ext cx="8712968" cy="358559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1600" dirty="0"/>
              <a:t>     </a:t>
            </a:r>
            <a:r>
              <a:rPr lang="uk-UA" sz="1500" dirty="0"/>
              <a:t>В 2014 р. започатковано нову серію наукових досліджень (відповідальний редактор – академік НАН України В.А.Смолій), спрямовану на створення наукового підґрунтя для вироблення концептуальних підходів дослідження регіонів України та популяризацію наукових знань з регіональної історії в українському соціумі.</a:t>
            </a:r>
          </a:p>
          <a:p>
            <a:pPr algn="just"/>
            <a:r>
              <a:rPr lang="uk-UA" sz="1500" b="1" dirty="0"/>
              <a:t>Мета проекту: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500" dirty="0"/>
              <a:t>саме тепер, коли війна на Сході України виявила безліч факторів нестабільності, пов'язаних із регіональною строкатістю, з'явилася можливість проаналізувати історичні витоки ризиків і загроз, простежити вплив політики й культурно-історичного середовища на самопочуття людей і поведінкові реакції;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500" dirty="0"/>
              <a:t>оскільки стратегія проекту орієнтована на висвітлення найбільш актуальних проблем, що мають не тільки теоретико-методологічне, але й практичне значення, концепція серії підпорядкована виділенню кількох наступних рівнів розробки: теоретико-методологічного, соціально-політичного та культурологічного.</a:t>
            </a:r>
          </a:p>
          <a:p>
            <a:pPr algn="just"/>
            <a:endParaRPr lang="uk-UA" sz="1500" dirty="0"/>
          </a:p>
          <a:p>
            <a:pPr algn="just"/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50122"/>
            <a:ext cx="7056784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СЕРІЯ</a:t>
            </a:r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ДОСЛІДЖЕНЬ</a:t>
            </a:r>
            <a:endParaRPr lang="ru-RU" sz="3000" b="1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СТУДІЇ</a:t>
            </a:r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РЕГІОНАЛЬНОЇ</a:t>
            </a:r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000" b="1" cap="none" spc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5335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430" y="2204864"/>
            <a:ext cx="8712968" cy="449353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1500" dirty="0"/>
              <a:t>передбачає осмислення ролі регіональних чинників у житті українського суспільства на різних історичних етапах, аналіз об'єктивних і суб'єктивних чинників регіоналізації, становлення і розвитку регіональної структури України.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500" dirty="0"/>
              <a:t>в контексті його реалізації підготовлена колективна монографія «Схід і Південь України: час, простір, соціум» (Т.1; 2014. Т.2; 2016) та колективні праці «Крим від античності до сьогодення: Історичні студії» (2014), «Крим: шлях крізь віки. Історія у запитаннях і відповідях: наукове видання» (2014).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500" dirty="0"/>
              <a:t>опубліковані праці: монографії Ярослави </a:t>
            </a:r>
            <a:r>
              <a:rPr lang="uk-UA" sz="1500" dirty="0" err="1"/>
              <a:t>Верменич</a:t>
            </a:r>
            <a:r>
              <a:rPr lang="uk-UA" sz="1500" dirty="0"/>
              <a:t> «Південна Україна на цивілізаційному пограниччі» (2015), Станіслава </a:t>
            </a:r>
            <a:r>
              <a:rPr lang="uk-UA" sz="1500" dirty="0" err="1"/>
              <a:t>Кульчицького</a:t>
            </a:r>
            <a:r>
              <a:rPr lang="uk-UA" sz="1500" dirty="0"/>
              <a:t> та Лариси </a:t>
            </a:r>
            <a:r>
              <a:rPr lang="uk-UA" sz="1500" dirty="0" err="1"/>
              <a:t>Якубової</a:t>
            </a:r>
            <a:r>
              <a:rPr lang="uk-UA" sz="1500" dirty="0"/>
              <a:t> «Донеччина і Луганщина у Х</a:t>
            </a:r>
            <a:r>
              <a:rPr lang="en-US" sz="1500" dirty="0"/>
              <a:t>V</a:t>
            </a:r>
            <a:r>
              <a:rPr lang="uk-UA" sz="1500" dirty="0"/>
              <a:t>ІІ – ХХІ ст.: історичні фактори й політичні технології формування особливого та загального у регіональному просторі» (2015); аналітичні доповіді Валерія Смолія та Лариси </a:t>
            </a:r>
            <a:r>
              <a:rPr lang="uk-UA" sz="1500" dirty="0" err="1"/>
              <a:t>Якубової</a:t>
            </a:r>
            <a:r>
              <a:rPr lang="uk-UA" sz="1500" dirty="0"/>
              <a:t> «Донеччина і Луганщина: місце в модерному українському національному проекті» та «Донеччина і Луганщина: </a:t>
            </a:r>
            <a:r>
              <a:rPr lang="uk-UA" sz="1500" dirty="0" err="1"/>
              <a:t>етнонаціональна</a:t>
            </a:r>
            <a:r>
              <a:rPr lang="uk-UA" sz="1500" dirty="0"/>
              <a:t> ситуація, перспективи та інструменти державного регулювання» (2015); аналітична записка Ярослави </a:t>
            </a:r>
            <a:r>
              <a:rPr lang="uk-UA" sz="1500" dirty="0" err="1"/>
              <a:t>Верменич</a:t>
            </a:r>
            <a:r>
              <a:rPr lang="uk-UA" sz="1500" dirty="0"/>
              <a:t> «Південна Україна: взаємовпливи держав та культур на цивілізаційному пограниччі» (2015); Валерія Смолія, Станіслава </a:t>
            </a:r>
            <a:r>
              <a:rPr lang="uk-UA" sz="1500" dirty="0" err="1"/>
              <a:t>Кульчицького</a:t>
            </a:r>
            <a:r>
              <a:rPr lang="uk-UA" sz="1500" dirty="0"/>
              <a:t> та Лариси </a:t>
            </a:r>
            <a:r>
              <a:rPr lang="uk-UA" sz="1500" dirty="0" err="1"/>
              <a:t>Якубової</a:t>
            </a:r>
            <a:r>
              <a:rPr lang="uk-UA" sz="1500" dirty="0"/>
              <a:t> «Донбас і Крим: місце в модерному національному проекті» (2016).</a:t>
            </a:r>
          </a:p>
          <a:p>
            <a:pPr algn="just"/>
            <a:endParaRPr lang="uk-UA" sz="1500" dirty="0"/>
          </a:p>
          <a:p>
            <a:pPr algn="just"/>
            <a:endParaRPr lang="uk-UA" sz="1500" dirty="0"/>
          </a:p>
          <a:p>
            <a:pPr algn="just"/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50122"/>
            <a:ext cx="7056784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ТЕОРЕТИКО-</a:t>
            </a:r>
            <a:r>
              <a:rPr lang="ru-RU" sz="32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МЕТОДОЛОГІЧНИЙ</a:t>
            </a:r>
            <a:r>
              <a:rPr lang="ru-RU" sz="32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32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СЕРІЇ</a:t>
            </a:r>
            <a:endParaRPr lang="ru-RU" sz="3200" b="1" cap="none" spc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1518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430" y="2204864"/>
            <a:ext cx="8712968" cy="543225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1500" dirty="0"/>
              <a:t>покликаний дослідити проблеми, які донедавна стояли на заваді об'єктивному висвітленню економічних, політичних, соціальних, демографічних та інших процесів на Сході й Півдні України.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500" dirty="0"/>
              <a:t>комплекс малоформатних науково-популярних брошур об'єднано у </a:t>
            </a:r>
            <a:r>
              <a:rPr lang="uk-UA" sz="1500" dirty="0" err="1"/>
              <a:t>підсерію</a:t>
            </a:r>
            <a:r>
              <a:rPr lang="uk-UA" sz="1500" dirty="0"/>
              <a:t> «Степова Україна», завдяки чому робиться акцент саме на географічному орієнтирі, здатному структурувати історичний простір. Кожна брошура є окремим дослідженням, яке дає уявлення про </a:t>
            </a:r>
            <a:r>
              <a:rPr lang="uk-UA" sz="1500" dirty="0" err="1"/>
              <a:t>регіоноутворюючі</a:t>
            </a:r>
            <a:r>
              <a:rPr lang="uk-UA" sz="1500" dirty="0"/>
              <a:t> маркери Степової України та вплив локальних чинників на процеси </a:t>
            </a:r>
            <a:r>
              <a:rPr lang="uk-UA" sz="1500" dirty="0" err="1"/>
              <a:t>самоідентифіації</a:t>
            </a:r>
            <a:r>
              <a:rPr lang="uk-UA" sz="1500" dirty="0"/>
              <a:t> населення;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500" dirty="0"/>
              <a:t> підготовлені наступні праці: брошури Тараса </a:t>
            </a:r>
            <a:r>
              <a:rPr lang="uk-UA" sz="1500" dirty="0" err="1"/>
              <a:t>Чухліба</a:t>
            </a:r>
            <a:r>
              <a:rPr lang="uk-UA" sz="1500" dirty="0"/>
              <a:t> «Донеччина та Луганщина – козацькі землі України (Х</a:t>
            </a:r>
            <a:r>
              <a:rPr lang="en-US" sz="1500" dirty="0"/>
              <a:t>VI–XV</a:t>
            </a:r>
            <a:r>
              <a:rPr lang="uk-UA" sz="1500" dirty="0"/>
              <a:t>ІІІ ст.)», Олександра </a:t>
            </a:r>
            <a:r>
              <a:rPr lang="uk-UA" sz="1500" dirty="0" err="1"/>
              <a:t>Доніка</a:t>
            </a:r>
            <a:r>
              <a:rPr lang="uk-UA" sz="1500" dirty="0"/>
              <a:t> «З історії індустріального освоєння Донбасу (ХІХ – початок ХХ ст.)», Руслана Пирога «Донбас у складі Української гетьманської держави (травень–листопад 1918 року)», Георгія </a:t>
            </a:r>
            <a:r>
              <a:rPr lang="uk-UA" sz="1500" dirty="0" err="1"/>
              <a:t>Папакіна</a:t>
            </a:r>
            <a:r>
              <a:rPr lang="uk-UA" sz="1500" dirty="0"/>
              <a:t> «Донбас на «чорній дошці»: 1932–1933», Володимира Головка «</a:t>
            </a:r>
            <a:r>
              <a:rPr lang="uk-UA" sz="1500" dirty="0" err="1"/>
              <a:t>Олигархи</a:t>
            </a:r>
            <a:r>
              <a:rPr lang="uk-UA" sz="1500" dirty="0"/>
              <a:t> </a:t>
            </a:r>
            <a:r>
              <a:rPr lang="uk-UA" sz="1500" dirty="0" err="1"/>
              <a:t>из</a:t>
            </a:r>
            <a:r>
              <a:rPr lang="uk-UA" sz="1500" dirty="0"/>
              <a:t> </a:t>
            </a:r>
            <a:r>
              <a:rPr lang="uk-UA" sz="1500" dirty="0" err="1"/>
              <a:t>города</a:t>
            </a:r>
            <a:r>
              <a:rPr lang="uk-UA" sz="1500" dirty="0"/>
              <a:t> роз. </a:t>
            </a:r>
            <a:r>
              <a:rPr lang="uk-UA" sz="1500" dirty="0" err="1"/>
              <a:t>Становление</a:t>
            </a:r>
            <a:r>
              <a:rPr lang="uk-UA" sz="1500" dirty="0"/>
              <a:t> и </a:t>
            </a:r>
            <a:r>
              <a:rPr lang="uk-UA" sz="1500" dirty="0" err="1"/>
              <a:t>развитие</a:t>
            </a:r>
            <a:r>
              <a:rPr lang="uk-UA" sz="1500" dirty="0"/>
              <a:t> крупного </a:t>
            </a:r>
            <a:r>
              <a:rPr lang="uk-UA" sz="1500" dirty="0" err="1"/>
              <a:t>капитала</a:t>
            </a:r>
            <a:r>
              <a:rPr lang="uk-UA" sz="1500" dirty="0"/>
              <a:t> </a:t>
            </a:r>
            <a:r>
              <a:rPr lang="uk-UA" sz="1500" dirty="0" err="1"/>
              <a:t>Донбасса</a:t>
            </a:r>
            <a:r>
              <a:rPr lang="uk-UA" sz="1500" dirty="0"/>
              <a:t> (1991–2014 гг.)», Ярослави </a:t>
            </a:r>
            <a:r>
              <a:rPr lang="uk-UA" sz="1500" dirty="0" err="1"/>
              <a:t>Верменич</a:t>
            </a:r>
            <a:r>
              <a:rPr lang="uk-UA" sz="1500" dirty="0"/>
              <a:t> «Донбас як порубіжний регіон: територіальний вимір», Валентини Шандри «Адміністративно-територіальний і відомчий поділ (кінець Х</a:t>
            </a:r>
            <a:r>
              <a:rPr lang="en-US" sz="1500" dirty="0"/>
              <a:t>V</a:t>
            </a:r>
            <a:r>
              <a:rPr lang="uk-UA" sz="1500" dirty="0"/>
              <a:t>ІІІ – початок ХХ ст.)», Володимира Молчанова у дослідженні «Донбас у системі соціально-демографічних та економічних процесів (ХІХ – початок ХХ ст.)», дві брошури Станіслава </a:t>
            </a:r>
            <a:r>
              <a:rPr lang="uk-UA" sz="1500" dirty="0" err="1"/>
              <a:t>Кульчицького</a:t>
            </a:r>
            <a:r>
              <a:rPr lang="uk-UA" sz="1500" dirty="0"/>
              <a:t>: «Колективізація сільського господарства на Донбасі: 1928‒1938» та «Радянська індустріалізація на Донбасі: 1926–1938», Василя Марочка «Голодомор 1932–1933 років на Донбасі», Федора та Галини </a:t>
            </a:r>
            <a:r>
              <a:rPr lang="uk-UA" sz="1500" dirty="0" err="1"/>
              <a:t>Турченків</a:t>
            </a:r>
            <a:r>
              <a:rPr lang="uk-UA" sz="1500" dirty="0"/>
              <a:t> «Проект «</a:t>
            </a:r>
            <a:r>
              <a:rPr lang="uk-UA" sz="1500" dirty="0" err="1"/>
              <a:t>Новоросія</a:t>
            </a:r>
            <a:r>
              <a:rPr lang="uk-UA" sz="1500" dirty="0"/>
              <a:t>» і новітня російсько-українська війна», Романа </a:t>
            </a:r>
            <a:r>
              <a:rPr lang="uk-UA" sz="1500" dirty="0" err="1"/>
              <a:t>Подкура</a:t>
            </a:r>
            <a:r>
              <a:rPr lang="uk-UA" sz="1500" dirty="0"/>
              <a:t> «Великий терор» 1937–1938 рр. на Донбасі», Ігоря Вєтрова, Олександра Лисенка та Тетяни </a:t>
            </a:r>
            <a:r>
              <a:rPr lang="uk-UA" sz="1500" dirty="0" err="1"/>
              <a:t>Шелейко</a:t>
            </a:r>
            <a:r>
              <a:rPr lang="uk-UA" sz="1500" dirty="0"/>
              <a:t>  «Донбас 1943–1950 років: відновлення промислової і транспортної інфраструктури».</a:t>
            </a:r>
          </a:p>
          <a:p>
            <a:pPr algn="just"/>
            <a:endParaRPr lang="uk-UA" sz="1500" dirty="0"/>
          </a:p>
          <a:p>
            <a:pPr algn="just"/>
            <a:endParaRPr lang="uk-UA" sz="1500" dirty="0"/>
          </a:p>
          <a:p>
            <a:pPr algn="just"/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50122"/>
            <a:ext cx="7056784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СОЦІАЛЬНО-ПОЛІТИЧНИЙ</a:t>
            </a:r>
            <a:r>
              <a:rPr lang="ru-RU" sz="32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32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СЕРІЇ</a:t>
            </a:r>
            <a:endParaRPr lang="ru-RU" sz="3200" b="1" cap="none" spc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8468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430" y="2204864"/>
            <a:ext cx="8712968" cy="449353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1500" dirty="0"/>
              <a:t>передбачає аналіз </a:t>
            </a:r>
            <a:r>
              <a:rPr lang="uk-UA" sz="1500" dirty="0" err="1"/>
              <a:t>етнонаціональної</a:t>
            </a:r>
            <a:r>
              <a:rPr lang="uk-UA" sz="1500" dirty="0"/>
              <a:t> історії регіону, ментально-історичної регіональної самосвідомості, впливу соціокультурних факторів на формування ідентичності та культури пам'яті Донбасу.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500" dirty="0"/>
              <a:t>підготовлені такі праці: брошури Лариси </a:t>
            </a:r>
            <a:r>
              <a:rPr lang="uk-UA" sz="1500" dirty="0" err="1"/>
              <a:t>Якубової</a:t>
            </a:r>
            <a:r>
              <a:rPr lang="uk-UA" sz="1500" dirty="0"/>
              <a:t> «</a:t>
            </a:r>
            <a:r>
              <a:rPr lang="uk-UA" sz="1500" dirty="0" err="1"/>
              <a:t>Етнонаціональна</a:t>
            </a:r>
            <a:r>
              <a:rPr lang="uk-UA" sz="1500" dirty="0"/>
              <a:t> історія Донбасу: тенденції, суперечності, перспективи в світлі сучасного етапу українського націотворення», Павла </a:t>
            </a:r>
            <a:r>
              <a:rPr lang="uk-UA" sz="1500" dirty="0" err="1"/>
              <a:t>Усенка</a:t>
            </a:r>
            <a:r>
              <a:rPr lang="uk-UA" sz="1500" dirty="0"/>
              <a:t> «Маріуполь: грецьке забарвлення українського </a:t>
            </a:r>
            <a:r>
              <a:rPr lang="uk-UA" sz="1500" dirty="0" err="1"/>
              <a:t>Надазов’я</a:t>
            </a:r>
            <a:r>
              <a:rPr lang="uk-UA" sz="1500" dirty="0"/>
              <a:t> (кінець </a:t>
            </a:r>
            <a:r>
              <a:rPr lang="en-US" sz="1500" dirty="0"/>
              <a:t>XVIII – </a:t>
            </a:r>
            <a:r>
              <a:rPr lang="uk-UA" sz="1500" dirty="0"/>
              <a:t>початок </a:t>
            </a:r>
            <a:r>
              <a:rPr lang="en-US" sz="1500" dirty="0"/>
              <a:t>XX </a:t>
            </a:r>
            <a:r>
              <a:rPr lang="uk-UA" sz="1500" dirty="0"/>
              <a:t>ст.)» та «З «новоросійського» плацдарму (</a:t>
            </a:r>
            <a:r>
              <a:rPr lang="uk-UA" sz="1500" dirty="0" err="1"/>
              <a:t>приукраїнська</a:t>
            </a:r>
            <a:r>
              <a:rPr lang="uk-UA" sz="1500" dirty="0"/>
              <a:t> акваторія Великої війни: Чорне море, 1914–1917)», Івана Дзюби «Донецька рана України: </a:t>
            </a:r>
            <a:r>
              <a:rPr lang="uk-UA" sz="1500" dirty="0" err="1"/>
              <a:t>Історико-культурологічні</a:t>
            </a:r>
            <a:r>
              <a:rPr lang="uk-UA" sz="1500" dirty="0"/>
              <a:t> </a:t>
            </a:r>
            <a:r>
              <a:rPr lang="uk-UA" sz="1500" dirty="0" err="1"/>
              <a:t>есеї</a:t>
            </a:r>
            <a:r>
              <a:rPr lang="uk-UA" sz="1500" dirty="0"/>
              <a:t>»;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500" dirty="0"/>
              <a:t> підсумковим виданням культурологічного напряму серії стали матеріали Круглого столу «Культурні цінності Криму і Донбасу в умовах війни та окупації» (2015 р.). У матеріалах збірника розглядаються актуальні питання захисту культурних цінностей, що перебувають на окупованих територіях АР Крим та м. Севастополя, а також на неконтрольованих українською владою районах Донецької і Луганської областей.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500" dirty="0"/>
              <a:t>у 2016 р. було започатковано окрему </a:t>
            </a:r>
            <a:r>
              <a:rPr lang="uk-UA" sz="1500" dirty="0" err="1"/>
              <a:t>підсерію</a:t>
            </a:r>
            <a:r>
              <a:rPr lang="uk-UA" sz="1500" dirty="0"/>
              <a:t> «Джерела». Фундаментальним дослідженням в форматі серії став збірник документів та матеріалів «Крим в умовах суспільно-політичних трансформацій (1940–2015)».</a:t>
            </a:r>
          </a:p>
          <a:p>
            <a:pPr algn="just"/>
            <a:endParaRPr lang="uk-UA" sz="1500" dirty="0"/>
          </a:p>
          <a:p>
            <a:pPr algn="just"/>
            <a:endParaRPr lang="uk-UA" sz="1500" dirty="0"/>
          </a:p>
          <a:p>
            <a:pPr algn="just"/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50122"/>
            <a:ext cx="7056784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КУЛЬТУРОЛОГІЧНИЙ</a:t>
            </a:r>
            <a:r>
              <a:rPr lang="ru-RU" sz="32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32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СЕРІЇ</a:t>
            </a:r>
            <a:endParaRPr lang="ru-RU" sz="3200" b="1" cap="none" spc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11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55494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СПИСОК НАДАНИХ НАУКОВО-ЕКСПЕРТНИХ ПОСЛУГ ЗА 2014 р.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7281"/>
              </p:ext>
            </p:extLst>
          </p:nvPr>
        </p:nvGraphicFramePr>
        <p:xfrm>
          <a:off x="323528" y="1268759"/>
          <a:ext cx="8712968" cy="55006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7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Автор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Назва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Запит адресований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1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effectLst/>
                          <a:latin typeface="+mn-lt"/>
                        </a:rPr>
                        <a:t>Верменич</a:t>
                      </a:r>
                      <a:r>
                        <a:rPr lang="uk-UA" sz="1200" b="1" dirty="0">
                          <a:effectLst/>
                          <a:latin typeface="+mn-lt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Інформація щодо Придністровської Молдавської Республіки.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Заступник керівника Верховної Ради України Яловий В. (Вх. № 108 від 26 березня 2014 р.)</a:t>
                      </a:r>
                      <a:endParaRPr lang="uk-UA" sz="12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7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err="1">
                          <a:effectLst/>
                          <a:latin typeface="+mn-lt"/>
                        </a:rPr>
                        <a:t>Верменич</a:t>
                      </a:r>
                      <a:r>
                        <a:rPr lang="uk-UA" sz="1200" b="1" dirty="0">
                          <a:effectLst/>
                          <a:latin typeface="+mn-lt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щодо першої згадки про село Киянку Новоград-Волинського району Житомирської області.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err="1">
                          <a:effectLst/>
                          <a:latin typeface="+mn-lt"/>
                        </a:rPr>
                        <a:t>Черниш</a:t>
                      </a:r>
                      <a:r>
                        <a:rPr lang="ru-RU" sz="1200" b="0" i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dirty="0" err="1">
                          <a:effectLst/>
                          <a:latin typeface="+mn-lt"/>
                        </a:rPr>
                        <a:t>В.А</a:t>
                      </a:r>
                      <a:r>
                        <a:rPr lang="ru-RU" sz="1200" b="0" i="0" dirty="0">
                          <a:effectLst/>
                          <a:latin typeface="+mn-lt"/>
                        </a:rPr>
                        <a:t> (</a:t>
                      </a:r>
                      <a:r>
                        <a:rPr lang="ru-RU" sz="1200" b="0" i="0" dirty="0" err="1">
                          <a:effectLst/>
                          <a:latin typeface="+mn-lt"/>
                        </a:rPr>
                        <a:t>Вх</a:t>
                      </a:r>
                      <a:r>
                        <a:rPr lang="ru-RU" sz="1200" b="0" i="0" dirty="0">
                          <a:effectLst/>
                          <a:latin typeface="+mn-lt"/>
                        </a:rPr>
                        <a:t>. № 68 </a:t>
                      </a:r>
                      <a:r>
                        <a:rPr lang="ru-RU" sz="1200" b="0" i="0" dirty="0" err="1">
                          <a:effectLst/>
                          <a:latin typeface="+mn-lt"/>
                        </a:rPr>
                        <a:t>від</a:t>
                      </a:r>
                      <a:r>
                        <a:rPr lang="ru-RU" sz="1200" b="0" i="0" dirty="0">
                          <a:effectLst/>
                          <a:latin typeface="+mn-lt"/>
                        </a:rPr>
                        <a:t> 03 </a:t>
                      </a:r>
                      <a:r>
                        <a:rPr lang="ru-RU" sz="1200" b="0" i="0" dirty="0" err="1">
                          <a:effectLst/>
                          <a:latin typeface="+mn-lt"/>
                        </a:rPr>
                        <a:t>березня</a:t>
                      </a:r>
                      <a:r>
                        <a:rPr lang="ru-RU" sz="1200" b="0" i="0" dirty="0">
                          <a:effectLst/>
                          <a:latin typeface="+mn-lt"/>
                        </a:rPr>
                        <a:t> 2014 р.)</a:t>
                      </a:r>
                      <a:endParaRPr lang="uk-UA" sz="12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8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effectLst/>
                          <a:latin typeface="+mn-lt"/>
                        </a:rPr>
                        <a:t>Верменич</a:t>
                      </a:r>
                      <a:r>
                        <a:rPr lang="uk-UA" sz="1200" b="1" dirty="0">
                          <a:effectLst/>
                          <a:latin typeface="+mn-lt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</a:rPr>
                        <a:t>Довідка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стосовно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експертизи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навчальної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програми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«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Кіровоградщина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.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Історія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рідного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краю» для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учнів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7-11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класів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.</a:t>
                      </a:r>
                      <a:endParaRPr lang="uk-UA" sz="1200" dirty="0">
                        <a:effectLst/>
                        <a:latin typeface="+mn-lt"/>
                      </a:endParaRPr>
                    </a:p>
                  </a:txBody>
                  <a:tcPr marL="14215" marR="14215" marT="14215" marB="142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i="0" dirty="0" err="1">
                          <a:effectLst/>
                          <a:latin typeface="+mn-lt"/>
                        </a:rPr>
                        <a:t>В.о</a:t>
                      </a:r>
                      <a:r>
                        <a:rPr lang="uk-UA" sz="1200" b="0" i="0" dirty="0">
                          <a:effectLst/>
                          <a:latin typeface="+mn-lt"/>
                        </a:rPr>
                        <a:t>. директора Державної наукової установи «Інститут інноваційних технологій і змісту освіти» </a:t>
                      </a:r>
                      <a:r>
                        <a:rPr lang="uk-UA" sz="1200" b="0" i="0" dirty="0" err="1">
                          <a:effectLst/>
                          <a:latin typeface="+mn-lt"/>
                        </a:rPr>
                        <a:t>МОН</a:t>
                      </a:r>
                      <a:r>
                        <a:rPr lang="uk-UA" sz="1200" b="0" i="0" dirty="0">
                          <a:effectLst/>
                          <a:latin typeface="+mn-lt"/>
                        </a:rPr>
                        <a:t> України </a:t>
                      </a:r>
                      <a:r>
                        <a:rPr lang="uk-UA" sz="1200" b="0" i="0" dirty="0" err="1">
                          <a:effectLst/>
                          <a:latin typeface="+mn-lt"/>
                        </a:rPr>
                        <a:t>Левківський</a:t>
                      </a:r>
                      <a:r>
                        <a:rPr lang="uk-UA" sz="1200" b="0" i="0" dirty="0">
                          <a:effectLst/>
                          <a:latin typeface="+mn-lt"/>
                        </a:rPr>
                        <a:t> К.М. (Вх. № 184 від 20 травня 2014 р.)</a:t>
                      </a:r>
                      <a:endParaRPr lang="uk-UA" sz="12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effectLst/>
                          <a:latin typeface="+mn-lt"/>
                        </a:rPr>
                        <a:t>Верменич</a:t>
                      </a:r>
                      <a:r>
                        <a:rPr lang="uk-UA" sz="1200" b="1" dirty="0">
                          <a:effectLst/>
                          <a:latin typeface="+mn-lt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</a:rPr>
                        <a:t>Довідка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щодо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адміністративно-територіальних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змін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в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УРСР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у 1954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році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215" marR="14215" marT="14215" marB="142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  <a:latin typeface="+mn-lt"/>
                        </a:rPr>
                        <a:t>Бортник В. (</a:t>
                      </a:r>
                      <a:r>
                        <a:rPr lang="ru-RU" sz="1200" b="0" i="0" dirty="0" err="1">
                          <a:effectLst/>
                          <a:latin typeface="+mn-lt"/>
                        </a:rPr>
                        <a:t>Вх</a:t>
                      </a:r>
                      <a:r>
                        <a:rPr lang="ru-RU" sz="1200" b="0" i="0" dirty="0">
                          <a:effectLst/>
                          <a:latin typeface="+mn-lt"/>
                        </a:rPr>
                        <a:t>. № 232 </a:t>
                      </a:r>
                      <a:r>
                        <a:rPr lang="ru-RU" sz="1200" b="0" i="0" dirty="0" err="1">
                          <a:effectLst/>
                          <a:latin typeface="+mn-lt"/>
                        </a:rPr>
                        <a:t>від</a:t>
                      </a:r>
                      <a:r>
                        <a:rPr lang="ru-RU" sz="1200" b="0" i="0" dirty="0">
                          <a:effectLst/>
                          <a:latin typeface="+mn-lt"/>
                        </a:rPr>
                        <a:t> 26 </a:t>
                      </a:r>
                      <a:r>
                        <a:rPr lang="ru-RU" sz="1200" b="0" i="0" dirty="0" err="1">
                          <a:effectLst/>
                          <a:latin typeface="+mn-lt"/>
                        </a:rPr>
                        <a:t>червня</a:t>
                      </a:r>
                      <a:r>
                        <a:rPr lang="ru-RU" sz="1200" b="0" i="0" dirty="0">
                          <a:effectLst/>
                          <a:latin typeface="+mn-lt"/>
                        </a:rPr>
                        <a:t> 2014 р.)</a:t>
                      </a:r>
                      <a:endParaRPr lang="uk-UA" sz="12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effectLst/>
                          <a:latin typeface="+mn-lt"/>
                        </a:rPr>
                        <a:t>Верменич</a:t>
                      </a:r>
                      <a:r>
                        <a:rPr lang="uk-UA" sz="1200" b="1" dirty="0">
                          <a:effectLst/>
                          <a:latin typeface="+mn-lt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</a:rPr>
                        <a:t>Довідка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про те, коли м. Тирасполь входило до складу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УРСР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215" marR="14215" marT="14215" marB="142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err="1">
                          <a:effectLst/>
                          <a:latin typeface="+mn-lt"/>
                        </a:rPr>
                        <a:t>Солоденко</a:t>
                      </a:r>
                      <a:r>
                        <a:rPr lang="ru-RU" sz="1200" b="0" i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dirty="0" err="1">
                          <a:effectLst/>
                          <a:latin typeface="+mn-lt"/>
                        </a:rPr>
                        <a:t>А.О</a:t>
                      </a:r>
                      <a:r>
                        <a:rPr lang="ru-RU" sz="1200" b="0" i="0" dirty="0">
                          <a:effectLst/>
                          <a:latin typeface="+mn-lt"/>
                        </a:rPr>
                        <a:t>. (</a:t>
                      </a:r>
                      <a:r>
                        <a:rPr lang="ru-RU" sz="1200" b="0" i="0" dirty="0" err="1">
                          <a:effectLst/>
                          <a:latin typeface="+mn-lt"/>
                        </a:rPr>
                        <a:t>Вх</a:t>
                      </a:r>
                      <a:r>
                        <a:rPr lang="ru-RU" sz="1200" b="0" i="0" dirty="0">
                          <a:effectLst/>
                          <a:latin typeface="+mn-lt"/>
                        </a:rPr>
                        <a:t>. № 236 </a:t>
                      </a:r>
                      <a:r>
                        <a:rPr lang="ru-RU" sz="1200" b="0" i="0" dirty="0" err="1">
                          <a:effectLst/>
                          <a:latin typeface="+mn-lt"/>
                        </a:rPr>
                        <a:t>від</a:t>
                      </a:r>
                      <a:r>
                        <a:rPr lang="ru-RU" sz="1200" b="0" i="0" dirty="0">
                          <a:effectLst/>
                          <a:latin typeface="+mn-lt"/>
                        </a:rPr>
                        <a:t> 03 </a:t>
                      </a:r>
                      <a:r>
                        <a:rPr lang="ru-RU" sz="1200" b="0" i="0" dirty="0" err="1">
                          <a:effectLst/>
                          <a:latin typeface="+mn-lt"/>
                        </a:rPr>
                        <a:t>липня</a:t>
                      </a:r>
                      <a:r>
                        <a:rPr lang="ru-RU" sz="1200" b="0" i="0" dirty="0">
                          <a:effectLst/>
                          <a:latin typeface="+mn-lt"/>
                        </a:rPr>
                        <a:t> 2014 р.)</a:t>
                      </a:r>
                      <a:endParaRPr lang="uk-UA" sz="12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66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err="1">
                          <a:effectLst/>
                          <a:latin typeface="+mn-lt"/>
                        </a:rPr>
                        <a:t>Верменич</a:t>
                      </a:r>
                      <a:r>
                        <a:rPr lang="uk-UA" sz="1200" b="1" dirty="0">
                          <a:effectLst/>
                          <a:latin typeface="+mn-lt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Довідка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стосовно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аналізу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інформаційної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продукції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інтернеті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215" marR="14215" marT="14215" marB="142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Перший заступник Голови Національної експертної комісії України з питань захисту суспільної моралі </a:t>
                      </a:r>
                      <a:r>
                        <a:rPr lang="uk-UA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Деревянчук</a:t>
                      </a:r>
                      <a:r>
                        <a:rPr lang="uk-U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Г.Ю. (Вх. № 301 від 18 вересня 2014 р.)</a:t>
                      </a:r>
                    </a:p>
                  </a:txBody>
                  <a:tcPr marL="14215" marR="14215" marT="14215" marB="142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29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31477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СПИСОК НАДАНИХ НАУКОВО-ЕКСПЕРТНИХ ПОСЛУГ ЗА 2014 р.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640179"/>
              </p:ext>
            </p:extLst>
          </p:nvPr>
        </p:nvGraphicFramePr>
        <p:xfrm>
          <a:off x="179512" y="878387"/>
          <a:ext cx="8856985" cy="5857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5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Автор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Назва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Запит адресований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0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Верменич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Я.В. 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Довідка щодо дійсної дати заснування міста Нікополя Дніпропетровської області.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Перший заступник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Міністра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культури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України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О. Б.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Островська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-Люта (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Вх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 № 352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від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28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жовтня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2014 р.)</a:t>
                      </a:r>
                      <a:r>
                        <a:rPr lang="uk-UA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 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effectLst/>
                          <a:latin typeface="+mn-lt"/>
                        </a:rPr>
                        <a:t>Верменич</a:t>
                      </a:r>
                      <a:r>
                        <a:rPr lang="uk-UA" sz="1200" b="1" dirty="0">
                          <a:effectLst/>
                          <a:latin typeface="+mn-lt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Довідка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стосовно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дати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заснування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Кривого Рогу.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Заступник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міського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голови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Криворізької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міськради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В.Бєрлін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(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Вх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 № 377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від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14 листопада 2014 р.)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Романцов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О.В.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щодо назви села Крупиці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Бериславського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району Херсонської області.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Крупиця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А.К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 (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Вх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 № 69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від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03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березня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2014 р.)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2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Романцов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О.В.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входження села Паркани до складу Молдавської АРСР, що була в складі УРСР.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Лєщинський М.Р. (Вх. № 128 від 07 квітня 2014 р.)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0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Романцов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О.В.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стосовно адміністративної приналежності Шахтинського й Таганрозького округів.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Президент 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Зміївського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наукового краєзнавчого товариства Бутенко Ю.О. (Вх. № 210 від 02 червня 2014 р.)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50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Романцов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О.В.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Експертиза навчальної програми факультативного курсу «Історичне краєзнавство» для учнів 9 класів.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В.о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директора Державної наукової установи «Інститут інноваційних технологій і змісту освіти» 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України 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50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Пелешко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А.В.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Відгук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офіційного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опонента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дисертацію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Чупис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О.В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Православна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церква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в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системі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державної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влади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Росії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у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XVIII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ст.»,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поданої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здобуття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наукового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ступеня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кандидата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історичних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наук за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спеціальністю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07.00.02 –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всесвітня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історія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Спецрада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у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Київському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національному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університеті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імені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Тараса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Шевченка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0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Архипова С.І.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щодо підпорядкування м. Тирасполя у 1 пол. ХХ ст.</a:t>
                      </a:r>
                      <a:endParaRPr lang="uk-UA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Фатєєв В.В. (15 квітня 2014 р.)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5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Архипова С.І.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зміни назв Ворошиловградської області і району.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Климчук С.Ф. (Вх. № 285 від 02 вересня 2014 р.)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84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4260" y="692696"/>
            <a:ext cx="63070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Співробітники</a:t>
            </a:r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відділу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400582"/>
            <a:ext cx="7420810" cy="493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042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31477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СПИСОК НАДАНИХ НАУКОВО-ЕКСПЕРТНИХ ПОСЛУГ ЗА 2015 р.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297928"/>
              </p:ext>
            </p:extLst>
          </p:nvPr>
        </p:nvGraphicFramePr>
        <p:xfrm>
          <a:off x="107504" y="897183"/>
          <a:ext cx="8856984" cy="5722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7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Автор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Назва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Запит адресований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Верменич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Я.В.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Уточнення дати заснування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м.Нікополя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Дніпропетровської області.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В.о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міського голови м. Нікополя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Фісак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А.П. Вх. № 11 від 12 січня 2015 р. 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Верменич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Я.В.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Інформація щодо внесення до постанови Уряду дати заснування м. Нікополя Дніпропетровської області.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В.о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міського голови м. Нікополя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Фісак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А.П. Вх. № 11 від 12 січня 2015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Верменич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Я.В.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щодо визначення року заснування м. Ізюм Харківської області.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Журналіст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Щибря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Л. Вх. № 56 від 09 лютого 2015 р.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Верменич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Я.В.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перейменування райцентру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Куйбишеве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Запорізької області.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Редактор газети «Рідний край» Куйбишевської райради Запорізької обл.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Причиненко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К.В. Вх. № 57 від 09 лютого 2015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Верменич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Я.В.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Експертний висновок щодо пропозицій про відновлення Україні історично-ментальної назви «Русь-Україна».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Голова Комітету Верховної Ради України Немиря Г.М. Вх. № 205 від 05 червня 2015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1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Верменич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Я.В.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Експертна оцінка щодо зміни назви м. Кіровоград.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Голова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«Спільна дія» Малик І. Вх. № 242 від 01 липня 2015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1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Верменич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Я.В.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Прохання допомогти знайти населений пункт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Вербис-Миколаїв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Яременко Ю.А.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Вх. № 123/306 від 09 вересня 2015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5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Савченко І.В.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те, що з 1910 р. до 1924 р. с. 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Безсонівка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с. Трубіж входили до складу України.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Ільїн К.В.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Вх. № 334 від 28 вересня 2015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432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31477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СПИСОК НАДАНИХ НАУКОВО-ЕКСПЕРТНИХ ПОСЛУГ ЗА 2015 р.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3600"/>
              </p:ext>
            </p:extLst>
          </p:nvPr>
        </p:nvGraphicFramePr>
        <p:xfrm>
          <a:off x="179512" y="900918"/>
          <a:ext cx="8856984" cy="3050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Автор</a:t>
                      </a:r>
                      <a:endParaRPr lang="uk-UA" sz="13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Назва</a:t>
                      </a:r>
                      <a:endParaRPr lang="uk-UA" sz="13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Запит адресований</a:t>
                      </a:r>
                      <a:endParaRPr lang="uk-UA" sz="13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Архипова С.І.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Повторна довідка про те, що м. Таганрог входило до складу Донецької губернії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УСРР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1920 р. до 1924 р.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Галченко Д.С.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Вх. № 338 від 01 жовтня 2015 р.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4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Водотика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Т.С.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те, до якої держави належало с. Мала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Лепетиха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Мелітопольського повіту Таврійської губернії станом на 19 січня 1913 р. 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Степанова Є.М.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Вх. № 337 від 01 жовтня 2015 р.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Дмитрук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В.І.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те, що с. 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Градівка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1962 р. була в складі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Рудківського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району Львівської області.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</a:rPr>
                        <a:t>Ярема М.П.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</a:rPr>
                        <a:t>Вх. № 389 від 22 жовтня 2015 р.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181">
                <a:tc>
                  <a:txBody>
                    <a:bodyPr/>
                    <a:lstStyle/>
                    <a:p>
                      <a:pPr algn="ctr"/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Верменич Я.В., </a:t>
                      </a: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Дмитрук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В.І.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Історичні довідки про населені пункти Донецької і Луганської областей (Лисичанськ, Кремінна, 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Новоайдар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, Рубіжне, 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Попасна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Старобільськ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, Краматорськ, Маріуполь, 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Авдіївка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, Дружківка, Костянтинівка, Красноармійськ, Красний Лиман, 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Добропілля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, Артемівськ, 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Курахове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Сіверськ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, Слов’янськ, 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Соледар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, Часів Яр).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</a:rPr>
                        <a:t>Т.в.о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</a:rPr>
                        <a:t>. начальника ОШ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</a:rPr>
                        <a:t>ЦУ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</a:rPr>
                        <a:t>СБУ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</a:rPr>
                        <a:t> в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</a:rPr>
                        <a:t>районі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</a:rPr>
                        <a:t>проведення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</a:rPr>
                        <a:t>АТО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</a:rPr>
                        <a:t> Кононенко В.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</a:rPr>
                        <a:t>Вх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</a:rPr>
                        <a:t>. № 417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</a:rPr>
                        <a:t>від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</a:rPr>
                        <a:t> 17 листопада 2015 р.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44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31477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СПИСОК НАДАНИХ НАУКОВО-ЕКСПЕРТНИХ ПОСЛУГ ЗА 2016 р.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185471"/>
              </p:ext>
            </p:extLst>
          </p:nvPr>
        </p:nvGraphicFramePr>
        <p:xfrm>
          <a:off x="251520" y="929022"/>
          <a:ext cx="8856984" cy="4863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Автор</a:t>
                      </a:r>
                      <a:endParaRPr lang="uk-UA" sz="13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Назва</a:t>
                      </a:r>
                      <a:endParaRPr lang="uk-UA" sz="13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Запит адресований</a:t>
                      </a:r>
                      <a:endParaRPr lang="uk-UA" sz="13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Верменич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Я.В.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Надання пропозицій до плану заходів щодо 2-ї річниці тимчасової окупації Криму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Президія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НАН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України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Вх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 № 76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від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10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грудня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2015 р.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4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Верменич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Я.В.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Прохання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сприяти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в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місцезнаходженні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поховання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прадіда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громадянину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Чеської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Республіки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Богуславу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Климешу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Яременко Ю. 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Вх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 № 455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від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14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грудня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2015 р.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Савченко І.В.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Довідка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про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надання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висновку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щодо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територіальної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приналежності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с. Ольшанки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Чернянського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району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Білгородської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області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РФ станом на 07.01.1921 р.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Зарічнюк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Ю. С.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Вх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 № 463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від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17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грудня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2015 р.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6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Дмитрук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В.І.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Довідка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щодо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визначення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достовірності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першої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згадки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про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місто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Рівне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Всеукраїнське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товариство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«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Просвіта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»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ім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 Тараса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Шевченка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, голова І.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Вєтров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Вх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 № 467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від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17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грудня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2015 р.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5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Верменич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Я.В.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Довідка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про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визначення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дати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заснування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м.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Ізюму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Харківської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області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Ізюмський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міський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голова В. В. Марченко.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Вх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 № 12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від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12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січня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2016 р.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Савченко І.В.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Довідка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про те, з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якого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часу м. Ворошиловград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перейменоване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на м.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Луганськ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Точиловський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А. 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Вх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 № 137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від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24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березня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2016 р.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 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6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Верменич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Я.В.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Довідка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про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історичні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передумови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найменування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та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походження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міста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Єлисаветград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ГО</a:t>
                      </a:r>
                      <a:r>
                        <a:rPr lang="uk-UA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«Центр співпраці та підтримки міжнародних проектів», Я. Турчин. Вх. № 162 від 12 квітня 2016 р.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075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31477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СПИСОК НАДАНИХ НАУКОВО-ЕКСПЕРТНИХ ПОСЛУГ ЗА 2016 р.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073873"/>
              </p:ext>
            </p:extLst>
          </p:nvPr>
        </p:nvGraphicFramePr>
        <p:xfrm>
          <a:off x="179512" y="900918"/>
          <a:ext cx="8856984" cy="5622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Автор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Назва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Запит адресований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Верменич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Я.В.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Довідка щодо історії заснування м. Хаджибей (Одеса).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Український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інститут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національної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пам’яті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, голова В.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В’ятрович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Вх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 № 214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від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30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травня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2016 р.</a:t>
                      </a:r>
                      <a:r>
                        <a:rPr lang="uk-UA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Верменич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Я.В.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Інформація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про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матеріал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з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газети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щодо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походження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назви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Більмак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».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Повторно редактор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газети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«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Рідний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край»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Запорізької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області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К. В.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Причиненко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Вх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 № 223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від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07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червня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2016 р.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Верменич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Я.В.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Довідка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про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визначення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точної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дати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заснування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міста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Славути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.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	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Славутська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міська рада Хмельницької обл., Міський голова В.Б.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Сидор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Вх. № 274 від 28 липня 2016 р.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Верменич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включення назви вулиці Московської до списку обов’язкових до перейменування на виконання законодавства щодо декомунізації.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	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Депутат Броварської міськради Здоровець О.М.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Вх. № 230 від 22 червня 2016 р.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Верменич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Я.В.,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Водотика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Т.С.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Інформація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щодо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згадки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про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місто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Голу Пристань до початку 18 ст.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Голопристанський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міський голова Бабич О.В. Вх. № 310 від 15 вересня 2016 р.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Архипова С.І.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історію заснування м. Ірпінь Київської обл. і с. Став-Слобода Радомишльського р-ну Житомирської обл.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Неборачко М.Е.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Вх. № 342 від 24 жовтня 2016 р.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Дмитрук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В.І.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те, що село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Монастирець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Лісківського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повіту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гміна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Лісько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Жешувського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воєводства Польщі і село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Монастирець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Дрогобицької області – одне і те ж село.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Савірко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В.І.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Вх. № 366 від 22 листопада 2016 р.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Водотика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Т.С.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те, що територія с. 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Михайлівки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Рибницького р-ну Молдови входила до складу України.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Ткачук А.Б.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Вх. № 374 від 30 листопада 2016 р. 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Дмитрук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В.І.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Інформація щодо доцільності перебування м. 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Радивилів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Рівненської обл. у Списку історичних населених місць України.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Міністерство культури України, Заступник міністра Т.Мазур. Вх. № 375 від 30 листопада 2016 р.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653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31477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СПИСОК НАДАНИХ НАУКОВО-ЕКСПЕРТНИХ ПОСЛУГ ЗА 2017 р.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005252"/>
              </p:ext>
            </p:extLst>
          </p:nvPr>
        </p:nvGraphicFramePr>
        <p:xfrm>
          <a:off x="287524" y="980728"/>
          <a:ext cx="8784976" cy="5564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5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Автор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Назва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Запит адресований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Верменич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Я.В.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Інформація щодо перебування території сучасного Придністров’я у складі України.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Могилів-Подільський районний відділ, Дончевський В.М. Вх. № 13 від 10 січня 2017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6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Верменич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Я.В.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визначення дати заснування м. Ізюм.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Щибря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Леонід. Вх. № 30 від 23 січня 2017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6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Водотика</a:t>
                      </a:r>
                      <a:r>
                        <a:rPr lang="uk-UA" sz="12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Т.С.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щодо належності с. 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Багачівки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Кривоозерського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р-ну Миколаївської обл. до території Речі Посполитої у ХVІІІ ст.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	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Новицький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Л.Т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№ 33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08 лютого 2017 р.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Верменич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ідентифікацію території с. 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Лозуватка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Звенигородського повіту Київської губ. з нинішнім адміністративно-територіальним устроєм України.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Полинько О.А.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Вх. № 63 від 17 лютого 2017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Дмитрук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В.І.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Інформація щодо встановлення достовірної першої писемної згадки м. Рівного.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Рівненський обласний краєзнавчий музей,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Булига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Олександр. Вх. № 93 від 06 березня 2017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6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Верменич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Висновок щодо історичної відповідності назви смт Кам’янка Запорізької обл. замість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смт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Більмак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Кліценко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Т.В.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Вх. № 151 від 12 квітня 2017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6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Верменич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Історична довідка про те, що територія с. 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Лозуватка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Звенигородського повіту Київської губ. станом на 1903 р. була територією України.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Полинько О.А.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Вх. № 164 від 19 квітня 2017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Дмитрук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В.І.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Історична довідка про підтвердження, до якої держави належало село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Монастирець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Лісківського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повіту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гміни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Лісько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Жешувського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воєводства Польщі.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Савірко В.І.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Вх. № 160 від 18 квітня 2017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Савченко І.В.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стосовно адміністративно-територіального підпорядкування с. 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Кондрашовка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Луганської області станом на 1937 рік.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Адвокатське бюро «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Лягутко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партнери»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Лягутко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О.Ю.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Вх. № 237 від 03 липня 2017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543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Пелешко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Відгук офіційного опонента на дисертацію Прищепи Т.М. «Підготовка професійних кадрів для Болгарської держави у Російській імперії (1878 – 1915 рр.)», поданої на здобуття наукового ступеня кандидата історичних наук за спеціальністю 07.00.02 – всесвітня історія.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Спецрада у Київському національному університеті імені Тараса Шевченка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211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31476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СПИСОК НАДАНИХ НАУКОВО-ЕКСПЕРТНИХ ПОСЛУГ ЗА 2017 р.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816508"/>
              </p:ext>
            </p:extLst>
          </p:nvPr>
        </p:nvGraphicFramePr>
        <p:xfrm>
          <a:off x="179512" y="836712"/>
          <a:ext cx="8784976" cy="57402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1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5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Автор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Назва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Запит адресований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Дмитрук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В.І.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визначення процедури зміни дати першої писемної згадки с. 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Грушвиця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Перша Рівненського району Рівненської області.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Вх. № 13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В.о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Грушвицького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сільського голови О.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Новосад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Вх. № 245 від 18 липня 2017 р. 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Водотика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Т.С.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Інформація стосовно перебування території сучасного Придністров’я у складі України. 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Лунгу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Вх. № 252 від 27 липня 2017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Водотика</a:t>
                      </a:r>
                      <a:r>
                        <a:rPr lang="uk-UA" sz="12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Т.С.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щодо належності с. 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Багачівки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Кривоозерського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р-ну Миколаївської обл. до території Речі Посполитої у ХVІІІ ст.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	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Новицький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Л.Т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№ 33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08 лютого 2017 р.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Водотика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Т.С.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Уточнена інформація щодо перебування території сучасного Придністров’я у складі України.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Могилів-Подільський районний відділ, Дончевський В.М. Вх. № 266 від 09 серпня 2017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Верменич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приналежність села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Воротин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Калинковицького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району до складу УНР в першій половині 1920 року.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Севрюк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О.О.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Вх. № 274 від 29 серпня 2017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Верменич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стосовно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Олешківської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Січі.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Сопов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А.К. Вх. № 306 від 21 вересня 2017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5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Верменич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Інформація стосовно можливості проведення Інститутом історії України НАНУ судової експертизи або наукового дослідження стосовно питання, чи є Кам’янка історичною назвою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смт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Більмак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Більмацького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району Запорізької області. 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Куйбишевський районний суд Запорізької області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Хамзін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Т.Р.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Вх. № 311 від 02 жовтня 2017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Верменич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Відповідь стосовно дати заснування м. 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Бахмута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Андрющенко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В.А. Вх. № 330 від 17 жовтня 2017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55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Верменич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Інформація щодо наявності у підпорядкованих НАН України навчальних та науково-дослідних закладах науково-дослідних та дисертаційних робіт, у яких досліджуються питання, пов’язані з тимчасово окупованою територією України в Криму.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Президія НАН України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Вх. № 75 від 31 жовтня 2017 р.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2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Дмитрук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В.І.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Інформація щодо історії адміністративно-територіальної належності с. Тернівка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Бершадського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р-ну Вінницької обл.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Адвокатське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бюро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І.Ковальчука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«Ваше Право»</a:t>
                      </a:r>
                    </a:p>
                    <a:p>
                      <a:pPr algn="just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Ковальчук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І.В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№ 332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27 листопада 2017 р.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122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31477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СПИСОК НАДАНИХ НАУКОВО-ЕКСПЕРТНИХ ПОСЛУГ ЗА 2018 р.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311227"/>
              </p:ext>
            </p:extLst>
          </p:nvPr>
        </p:nvGraphicFramePr>
        <p:xfrm>
          <a:off x="395536" y="900918"/>
          <a:ext cx="8280920" cy="5887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1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9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2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Автор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Назва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Запит адресований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7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Сосса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Р.І.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Відгук офіційного опонента на дисертацію Дмитра Олексійовича Ляшенка «Теоретико-методологічні основи картографування міжнародних зв’язків України», поданої на здобуття наукового ступеня доктора географічних наук зі спеціальності 11.00.12 – географічна картографія.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Спецрада у Київському національному університеті імені Тараса Шевченка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Верменич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Позиція Інституту історії України НАНУ стосовно книги «Бровари на межі тисячоліть».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Міністерству культури України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Р.В.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Карандєєву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Романцов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визначення дати заснування м. Лиман Донецької області.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	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Фотіній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Н.Ю.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2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Верменич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діяльність проекту «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LІКБЕЗ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Історичний фронт».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Шеїн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Т.Г.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Верменич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рівень відповідності тексту меморіальної дошки до сучасної трактовки вересневих подій 1789 р. в Одеській затоці.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Громадській організації «Одесі-600» 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Романцов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приналежність с. 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Капітанівки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Златопільського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району Черкаської округи на 1928 рік.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Терещенко В.С.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9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Верменич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Підтримання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ініціативи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створити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Національний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природний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парк «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Чорноліський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Голові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Кропивницького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відділу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Українського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географічного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товариства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Домаранському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А.О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79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Водотика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Т.С.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перейменування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міста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Котовськ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Котовського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району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Одеської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області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Просяному С.П.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Водотика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Т.С.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входження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території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Суджанського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району з селами Лебедевка та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Свердліково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складу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України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Стригуненко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79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Водотика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Т.С.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входження м. Тирасполь у 1933 і 1953 рр. до складу Української РСР.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Єльнік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В.Г.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Савченко І.В. 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Довідка, що с.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Угринів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Калуського району Івано-Франківської області є територією України.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Клявзуніку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Р.В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060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31477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СПИСОК НАДАНИХ НАУКОВО-ЕКСПЕРТНИХ ПОСЛУГ ЗА 2018 р.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945340"/>
              </p:ext>
            </p:extLst>
          </p:nvPr>
        </p:nvGraphicFramePr>
        <p:xfrm>
          <a:off x="287524" y="907897"/>
          <a:ext cx="8784976" cy="56470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1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5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Автор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Назва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Запит адресований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4215" marR="14215" marT="14215" marB="142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Дмитрук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В.І.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входження с. 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Малевицька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Рудня і м. 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Рогачева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складу УНР у 1925-1930 рр.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Бареко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Д.В.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Дмитрук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В.І.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зміни дати першої писемної згадки про с.  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Грушвиця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Перша Рівненського району Рівненської області. 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В.о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Грушвицького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сільського голови О.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Новосад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Верменич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Публічна інформація про зникаючі населені пункти.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Президія НАН України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Водотика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Т.С.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перебування с. 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Незавертайлівки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Слободзейського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району та м. 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Слободзея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складі України.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Начальнику Могилів-Подільського 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РВ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УДМС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України у Вінницькій області 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Дончевському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В.М. 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Водотика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Т.С.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хронологічні рамки перебування м. Бендери у складі України.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Начальнику Могилів-Подільського 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РВ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УДМС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України у Вінницькій області 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Дончевському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В.М.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Дмитрук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В.І.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дату заснування м. Дрогобич.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Президії НАНУ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Водотика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Т.С.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приналежність м. Рені Одеської області до Бессарабії.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Таранцовій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В.С.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5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Верменич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Оцінка відповідності законопроекту вимогам статей Конституції України, надання розуміння феномену «європейська ідентичність українського народу».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Судді Конституційного суду України О.Первомайському 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5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Дмитрук</a:t>
                      </a: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В.І.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ідентифікацію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території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с.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Нижні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Вовківці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Проскурівського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повіту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Подільської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губернії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нинішнім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адміністративно-територіальним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устроєм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України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Адвокату Полиньку О.А.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455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Савченко І.В.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Довідка про приналежність с. Старий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Угринів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Калуського району Івано-Франківської області з 1905 року по теперішній час.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Клявзуніку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Р.В.</a:t>
                      </a:r>
                      <a:endParaRPr lang="uk-U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194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430" y="2204864"/>
            <a:ext cx="8712968" cy="481670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1600" dirty="0"/>
              <a:t> </a:t>
            </a:r>
            <a:r>
              <a:rPr lang="uk-UA" sz="1300" b="1" dirty="0"/>
              <a:t>Перелік основних праць:</a:t>
            </a:r>
          </a:p>
          <a:p>
            <a:pPr algn="just"/>
            <a:r>
              <a:rPr lang="uk-UA" sz="1300" dirty="0"/>
              <a:t>1. Регіональна історія України. Збірник наукових праць / Гол. редактор В. Смолій, </a:t>
            </a:r>
            <a:r>
              <a:rPr lang="uk-UA" sz="1300" dirty="0" err="1"/>
              <a:t>відповід</a:t>
            </a:r>
            <a:r>
              <a:rPr lang="uk-UA" sz="1300" dirty="0"/>
              <a:t>. редактор Я. </a:t>
            </a:r>
            <a:r>
              <a:rPr lang="uk-UA" sz="1300" dirty="0" err="1"/>
              <a:t>Верменич</a:t>
            </a:r>
            <a:r>
              <a:rPr lang="uk-UA" sz="1300" dirty="0"/>
              <a:t>. – Вип. 8-12. – К.: Інститут історії України НАН України, 2014-2018. </a:t>
            </a:r>
          </a:p>
          <a:p>
            <a:pPr algn="just"/>
            <a:r>
              <a:rPr lang="uk-UA" sz="1300" dirty="0"/>
              <a:t>2. </a:t>
            </a:r>
            <a:r>
              <a:rPr lang="uk-UA" sz="1300" dirty="0" err="1"/>
              <a:t>Верменич</a:t>
            </a:r>
            <a:r>
              <a:rPr lang="uk-UA" sz="1300" dirty="0"/>
              <a:t> Я.В., Андрощук О.В. Зміни адміністративно-територіального устрою України ХХ – ХХІ ст. – К.: Інститут історії України НАН України, 2014. – 182 с. (7 др. арк.).</a:t>
            </a:r>
          </a:p>
          <a:p>
            <a:pPr algn="just"/>
            <a:r>
              <a:rPr lang="uk-UA" sz="1300" dirty="0"/>
              <a:t>3. Схід і Південь України: час, простір, соціум: у 2-х тт. – Т. 1. Колективна монографія / </a:t>
            </a:r>
            <a:r>
              <a:rPr lang="uk-UA" sz="1300" dirty="0" err="1"/>
              <a:t>Відп</a:t>
            </a:r>
            <a:r>
              <a:rPr lang="uk-UA" sz="1300" dirty="0"/>
              <a:t>. ред. В.А.Смолій, керівник авт. колективу Я.В.</a:t>
            </a:r>
            <a:r>
              <a:rPr lang="uk-UA" sz="1300" dirty="0" err="1"/>
              <a:t>Верменич</a:t>
            </a:r>
            <a:r>
              <a:rPr lang="uk-UA" sz="1300" dirty="0"/>
              <a:t>. – К.: Інститут історії України НАН України, 2014. – 378 с. (26 др. арк.).</a:t>
            </a:r>
          </a:p>
          <a:p>
            <a:pPr algn="just"/>
            <a:r>
              <a:rPr lang="uk-UA" sz="1300" dirty="0"/>
              <a:t>4. </a:t>
            </a:r>
            <a:r>
              <a:rPr lang="uk-UA" sz="1300" dirty="0" err="1"/>
              <a:t>Сосса</a:t>
            </a:r>
            <a:r>
              <a:rPr lang="uk-UA" sz="1300" dirty="0"/>
              <a:t> Р.І. Топографічне картографування України (1917–2012). – К.: Наукова думка, 2014. – 384 с., 96 іл. (31 др. арк.).</a:t>
            </a:r>
          </a:p>
          <a:p>
            <a:pPr algn="just"/>
            <a:r>
              <a:rPr lang="uk-UA" sz="1300" dirty="0"/>
              <a:t>5. </a:t>
            </a:r>
            <a:r>
              <a:rPr lang="uk-UA" sz="1300" dirty="0" err="1"/>
              <a:t>Вербиленко</a:t>
            </a:r>
            <a:r>
              <a:rPr lang="uk-UA" sz="1300" dirty="0"/>
              <a:t> Г.А. </a:t>
            </a:r>
            <a:r>
              <a:rPr lang="uk-UA" sz="1300" dirty="0" err="1"/>
              <a:t>Історико-географічні</a:t>
            </a:r>
            <a:r>
              <a:rPr lang="uk-UA" sz="1300" dirty="0"/>
              <a:t> дослідження в історично-філологічному відділі </a:t>
            </a:r>
            <a:r>
              <a:rPr lang="uk-UA" sz="1300" dirty="0" err="1"/>
              <a:t>ВУАН</a:t>
            </a:r>
            <a:r>
              <a:rPr lang="uk-UA" sz="1300" dirty="0"/>
              <a:t> 20–30-х рр. ХХ ст. – К., 2014. – 120 с. (6 др. арк.).</a:t>
            </a:r>
          </a:p>
          <a:p>
            <a:pPr algn="just"/>
            <a:r>
              <a:rPr lang="uk-UA" sz="1300" dirty="0"/>
              <a:t>5. </a:t>
            </a:r>
            <a:r>
              <a:rPr lang="uk-UA" sz="1300" dirty="0" err="1"/>
              <a:t>Верменич</a:t>
            </a:r>
            <a:r>
              <a:rPr lang="uk-UA" sz="1300" dirty="0"/>
              <a:t> Я. В. Донбас як порубіжний регіон: територіальний вимір. – К.: Інститут історії України НАН України, 2015. – 69 с. (3 др. арк.).</a:t>
            </a:r>
          </a:p>
          <a:p>
            <a:pPr algn="just"/>
            <a:r>
              <a:rPr lang="uk-UA" sz="1300" dirty="0"/>
              <a:t>6. </a:t>
            </a:r>
            <a:r>
              <a:rPr lang="uk-UA" sz="1300" dirty="0" err="1"/>
              <a:t>Верменич</a:t>
            </a:r>
            <a:r>
              <a:rPr lang="uk-UA" sz="1300" dirty="0"/>
              <a:t> Я. В. Південна Україна на цивілізаційному пограниччі / Відповідальний редактор В. А. Смолій. – К.: Інститут історії України НАН України, 2015. – 482 с. (38 др. арк.).</a:t>
            </a:r>
          </a:p>
          <a:p>
            <a:pPr algn="just"/>
            <a:r>
              <a:rPr lang="uk-UA" sz="1300" dirty="0"/>
              <a:t>7. Анатомія селянських повстань: </a:t>
            </a:r>
            <a:r>
              <a:rPr lang="uk-UA" sz="1300" dirty="0" err="1"/>
              <a:t>Городнянське</a:t>
            </a:r>
            <a:r>
              <a:rPr lang="uk-UA" sz="1300" dirty="0"/>
              <a:t> повстання 1931 р. під проводом Я. </a:t>
            </a:r>
            <a:r>
              <a:rPr lang="uk-UA" sz="1300" dirty="0" err="1"/>
              <a:t>Рябченка</a:t>
            </a:r>
            <a:r>
              <a:rPr lang="uk-UA" sz="1300" dirty="0"/>
              <a:t>: зб. док. та </a:t>
            </a:r>
            <a:r>
              <a:rPr lang="uk-UA" sz="1300" dirty="0" err="1"/>
              <a:t>матер</a:t>
            </a:r>
            <a:r>
              <a:rPr lang="uk-UA" sz="1300" dirty="0"/>
              <a:t>. / Авт. вступ. ст. та </a:t>
            </a:r>
            <a:r>
              <a:rPr lang="uk-UA" sz="1300" dirty="0" err="1"/>
              <a:t>упоряд</a:t>
            </a:r>
            <a:r>
              <a:rPr lang="uk-UA" sz="1300" dirty="0"/>
              <a:t>. О. Лисенко, Р. </a:t>
            </a:r>
            <a:r>
              <a:rPr lang="uk-UA" sz="1300" dirty="0" err="1"/>
              <a:t>Подкур</a:t>
            </a:r>
            <a:r>
              <a:rPr lang="uk-UA" sz="1300" dirty="0"/>
              <a:t>. – Чернігів: Видавець Лозовий В. М., 2015. – 356 с. (14 др. арк.).</a:t>
            </a:r>
          </a:p>
          <a:p>
            <a:pPr algn="just"/>
            <a:r>
              <a:rPr lang="uk-UA" sz="1300" dirty="0"/>
              <a:t>8. Крим в умовах суспільно-політичних трансформацій (1940–2015): Збірник документів та матеріалів. – К.: Інститут історії України НАН України, 2016. – 1092 с. ‒ (Студії з регіональної історії. Джерела) (66 др. арк.).</a:t>
            </a:r>
          </a:p>
          <a:p>
            <a:pPr algn="just"/>
            <a:r>
              <a:rPr lang="uk-UA" sz="1300" dirty="0"/>
              <a:t>9. </a:t>
            </a:r>
            <a:r>
              <a:rPr lang="uk-UA" sz="1300" dirty="0" err="1"/>
              <a:t>Водотика</a:t>
            </a:r>
            <a:r>
              <a:rPr lang="uk-UA" sz="1300" dirty="0"/>
              <a:t> Т., Магда Є. Ігри відображень. Якою бачить Україну світ. – Х.: </a:t>
            </a:r>
            <a:r>
              <a:rPr lang="uk-UA" sz="1300" dirty="0" err="1"/>
              <a:t>Віват</a:t>
            </a:r>
            <a:r>
              <a:rPr lang="uk-UA" sz="1300" dirty="0"/>
              <a:t>, 2016. – 352 с. (13 </a:t>
            </a:r>
            <a:r>
              <a:rPr lang="uk-UA" sz="1300" dirty="0" err="1"/>
              <a:t>др.арк</a:t>
            </a:r>
            <a:r>
              <a:rPr lang="uk-UA" sz="1300" dirty="0"/>
              <a:t>.).</a:t>
            </a:r>
          </a:p>
          <a:p>
            <a:pPr algn="just"/>
            <a:r>
              <a:rPr lang="uk-UA" sz="1300" dirty="0"/>
              <a:t>10. </a:t>
            </a:r>
            <a:r>
              <a:rPr lang="uk-UA" sz="1300" dirty="0" err="1"/>
              <a:t>Подкур</a:t>
            </a:r>
            <a:r>
              <a:rPr lang="uk-UA" sz="1300" dirty="0"/>
              <a:t> Р. Ю. «Великий терор» 1937–1938 рр. на Донбасі. – К.: Інститут історії України НАН України, 2016. – 126 с. (6 др. арк.).</a:t>
            </a:r>
          </a:p>
          <a:p>
            <a:pPr algn="just"/>
            <a:endParaRPr lang="uk-UA" sz="1500" dirty="0"/>
          </a:p>
          <a:p>
            <a:pPr algn="just"/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50122"/>
            <a:ext cx="7056784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ВИДАВНИЧА</a:t>
            </a:r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ВІДДІЛУ</a:t>
            </a:r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2014–2018 </a:t>
            </a:r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000" b="1" cap="none" spc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991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430" y="2204864"/>
            <a:ext cx="8712968" cy="458587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1600" dirty="0"/>
              <a:t> </a:t>
            </a:r>
            <a:r>
              <a:rPr lang="uk-UA" sz="1300" b="1" dirty="0"/>
              <a:t>Перелік основних праць:</a:t>
            </a:r>
          </a:p>
          <a:p>
            <a:pPr algn="just"/>
            <a:r>
              <a:rPr lang="uk-UA" sz="1300" dirty="0"/>
              <a:t>11. </a:t>
            </a:r>
            <a:r>
              <a:rPr lang="uk-UA" sz="1300" dirty="0" err="1"/>
              <a:t>Верменич</a:t>
            </a:r>
            <a:r>
              <a:rPr lang="uk-UA" sz="1300" dirty="0"/>
              <a:t> Я. В. Конструювання української ідентичності: національні й регіональні проекти другої половини ХІХ – початку ХХ ст. – К.: Інститут історії України НАН України, 2017. – 356 с. (28 др. арк.).</a:t>
            </a:r>
          </a:p>
          <a:p>
            <a:pPr algn="just"/>
            <a:r>
              <a:rPr lang="uk-UA" sz="1300" dirty="0"/>
              <a:t>12. </a:t>
            </a:r>
            <a:r>
              <a:rPr lang="uk-UA" sz="1300" dirty="0" err="1"/>
              <a:t>Романцов</a:t>
            </a:r>
            <a:r>
              <a:rPr lang="uk-UA" sz="1300" dirty="0"/>
              <a:t> О. В. Становлення інституту військових губернаторів на теренах Правобережної України (кінець </a:t>
            </a:r>
            <a:r>
              <a:rPr lang="en-US" sz="1300" dirty="0"/>
              <a:t>XVIII – </a:t>
            </a:r>
            <a:r>
              <a:rPr lang="uk-UA" sz="1300" dirty="0"/>
              <a:t>перша третина </a:t>
            </a:r>
            <a:r>
              <a:rPr lang="en-US" sz="1300" dirty="0"/>
              <a:t>XIX </a:t>
            </a:r>
            <a:r>
              <a:rPr lang="uk-UA" sz="1300" dirty="0"/>
              <a:t>ст.). – К. Інститут історії України НАН України, 2017. – 198 с. (8 др. арк.).</a:t>
            </a:r>
          </a:p>
          <a:p>
            <a:pPr algn="just"/>
            <a:r>
              <a:rPr lang="uk-UA" sz="1300" dirty="0"/>
              <a:t>13. Чорнобиль. Документи Оперативної групи ЦК КПУ (1986–1988). / О. В. Бажан, О. Г. Бажан, Г. В. </a:t>
            </a:r>
            <a:r>
              <a:rPr lang="uk-UA" sz="1300" dirty="0" err="1"/>
              <a:t>Боряк</a:t>
            </a:r>
            <a:r>
              <a:rPr lang="uk-UA" sz="1300" dirty="0"/>
              <a:t>, С. І. </a:t>
            </a:r>
            <a:r>
              <a:rPr lang="uk-UA" sz="1300" dirty="0" err="1"/>
              <a:t>Власенко</a:t>
            </a:r>
            <a:r>
              <a:rPr lang="uk-UA" sz="1300" dirty="0"/>
              <a:t>. – К.: Інститут історії України НАН України, Центральний державний архів громадських об’єднань України, 2017. – 830 с. (67 др. арк.).</a:t>
            </a:r>
          </a:p>
          <a:p>
            <a:pPr algn="just"/>
            <a:r>
              <a:rPr lang="uk-UA" sz="1300" dirty="0"/>
              <a:t>14. </a:t>
            </a:r>
            <a:r>
              <a:rPr lang="uk-UA" sz="1300" dirty="0" err="1"/>
              <a:t>Верменич</a:t>
            </a:r>
            <a:r>
              <a:rPr lang="uk-UA" sz="1300" dirty="0"/>
              <a:t> Я.В.  Феномен пограниччя: Крим і Донбас в долі України. – К.: Інститут історії України НАН України, 2018. – 369 с. (29 </a:t>
            </a:r>
            <a:r>
              <a:rPr lang="uk-UA" sz="1300" dirty="0" err="1"/>
              <a:t>др.арк</a:t>
            </a:r>
            <a:r>
              <a:rPr lang="uk-UA" sz="1300" dirty="0"/>
              <a:t>.).</a:t>
            </a:r>
          </a:p>
          <a:p>
            <a:pPr algn="just"/>
            <a:r>
              <a:rPr lang="uk-UA" sz="1300" dirty="0"/>
              <a:t>15. </a:t>
            </a:r>
            <a:r>
              <a:rPr lang="uk-UA" sz="1300" dirty="0" err="1"/>
              <a:t>Сосса</a:t>
            </a:r>
            <a:r>
              <a:rPr lang="uk-UA" sz="1300" dirty="0"/>
              <a:t> Р.І. Українська держава (Гетьманат) / Серія карт «Українська революція 1917–1921». – К.: ТОВ «Українська картографічна група», 2018. – 2 д.а. (0,3 </a:t>
            </a:r>
            <a:r>
              <a:rPr lang="uk-UA" sz="1300" dirty="0" err="1"/>
              <a:t>др.арк</a:t>
            </a:r>
            <a:r>
              <a:rPr lang="uk-UA" sz="1300" dirty="0"/>
              <a:t>.)</a:t>
            </a:r>
          </a:p>
          <a:p>
            <a:pPr algn="just"/>
            <a:r>
              <a:rPr lang="uk-UA" sz="1300" dirty="0"/>
              <a:t>16. </a:t>
            </a:r>
            <a:r>
              <a:rPr lang="uk-UA" sz="1300" dirty="0" err="1"/>
              <a:t>Сосса</a:t>
            </a:r>
            <a:r>
              <a:rPr lang="uk-UA" sz="1300" dirty="0"/>
              <a:t> Р.І. Українська Центральна Рада / Серія карт «Українська революція 1917–1921». – К.: ТОВ «Українська картографічна група», 2018. – 2 д.а. (0,3 д.а.).</a:t>
            </a:r>
          </a:p>
          <a:p>
            <a:pPr algn="just"/>
            <a:r>
              <a:rPr lang="uk-UA" sz="1300" dirty="0"/>
              <a:t>17. </a:t>
            </a:r>
            <a:r>
              <a:rPr lang="uk-UA" sz="1300" dirty="0" err="1"/>
              <a:t>Галенко</a:t>
            </a:r>
            <a:r>
              <a:rPr lang="uk-UA" sz="1300" dirty="0"/>
              <a:t> О.І. М. </a:t>
            </a:r>
            <a:r>
              <a:rPr lang="uk-UA" sz="1300" dirty="0" err="1"/>
              <a:t>Шюкрю</a:t>
            </a:r>
            <a:r>
              <a:rPr lang="uk-UA" sz="1300" dirty="0"/>
              <a:t> </a:t>
            </a:r>
            <a:r>
              <a:rPr lang="uk-UA" sz="1300" dirty="0" err="1"/>
              <a:t>Ганіоглу</a:t>
            </a:r>
            <a:r>
              <a:rPr lang="uk-UA" sz="1300" dirty="0"/>
              <a:t>. Ататюрк: Біографія мислителя. Переклад з англійської. – К.: Ніка-Центр з вид. </a:t>
            </a:r>
            <a:r>
              <a:rPr lang="uk-UA" sz="1300" dirty="0" err="1"/>
              <a:t>Анетти</a:t>
            </a:r>
            <a:r>
              <a:rPr lang="uk-UA" sz="1300" dirty="0"/>
              <a:t> Антоненко, 2018. – 360 с. (15 </a:t>
            </a:r>
            <a:r>
              <a:rPr lang="uk-UA" sz="1300" dirty="0" err="1"/>
              <a:t>др.арк</a:t>
            </a:r>
            <a:r>
              <a:rPr lang="uk-UA" sz="1300" dirty="0"/>
              <a:t>.).</a:t>
            </a:r>
          </a:p>
          <a:p>
            <a:pPr algn="just"/>
            <a:r>
              <a:rPr lang="uk-UA" sz="1300" dirty="0"/>
              <a:t>18. </a:t>
            </a:r>
            <a:r>
              <a:rPr lang="uk-UA" sz="1300" dirty="0" err="1"/>
              <a:t>Водотика</a:t>
            </a:r>
            <a:r>
              <a:rPr lang="uk-UA" sz="1300" dirty="0"/>
              <a:t> Т.С. Культура підприємництва в містах Наддніпрянської України, друга половина ХІХ – початок ХХ ст.. – К.: Інститут історії України НАН України, 2018. – 237 с. (12 </a:t>
            </a:r>
            <a:r>
              <a:rPr lang="uk-UA" sz="1300" dirty="0" err="1"/>
              <a:t>др.арк</a:t>
            </a:r>
            <a:r>
              <a:rPr lang="uk-UA" sz="1300" dirty="0"/>
              <a:t>.).</a:t>
            </a:r>
          </a:p>
          <a:p>
            <a:pPr algn="just"/>
            <a:r>
              <a:rPr lang="uk-UA" sz="1300" dirty="0"/>
              <a:t>19. </a:t>
            </a:r>
            <a:r>
              <a:rPr lang="uk-UA" sz="1300" dirty="0" err="1"/>
              <a:t>Водотика</a:t>
            </a:r>
            <a:r>
              <a:rPr lang="uk-UA" sz="1300" dirty="0"/>
              <a:t> Т.С. Простір можливостей: Україна в добу заліза та пари. – К.: </a:t>
            </a:r>
            <a:r>
              <a:rPr lang="uk-UA" sz="1300" dirty="0" err="1"/>
              <a:t>Кліо</a:t>
            </a:r>
            <a:r>
              <a:rPr lang="uk-UA" sz="1300" dirty="0"/>
              <a:t>, 2018. – 240 с. (12 </a:t>
            </a:r>
            <a:r>
              <a:rPr lang="uk-UA" sz="1300" dirty="0" err="1"/>
              <a:t>др.арк</a:t>
            </a:r>
            <a:r>
              <a:rPr lang="uk-UA" sz="1300" dirty="0"/>
              <a:t>.).</a:t>
            </a:r>
          </a:p>
          <a:p>
            <a:pPr algn="just"/>
            <a:r>
              <a:rPr lang="uk-UA" sz="1300" dirty="0"/>
              <a:t>20. Грищенко Ю.В. Болгари в Україні 1920-х – 1930-х рр.: між національними проектами влади й реаліями життя. – К.: Інститут історії України НАН України, 2018. – 269 с. (15 </a:t>
            </a:r>
            <a:r>
              <a:rPr lang="uk-UA" sz="1300" dirty="0" err="1"/>
              <a:t>др.арк</a:t>
            </a:r>
            <a:r>
              <a:rPr lang="uk-UA" sz="1300" dirty="0"/>
              <a:t>.)</a:t>
            </a:r>
            <a:endParaRPr lang="uk-UA" sz="1500" dirty="0"/>
          </a:p>
          <a:p>
            <a:pPr algn="just"/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50122"/>
            <a:ext cx="7056784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ВИДАВНИЧА</a:t>
            </a:r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ВІДДІЛУ</a:t>
            </a:r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2014–2018 </a:t>
            </a:r>
            <a:r>
              <a:rPr lang="ru-RU" sz="30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sz="3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000" b="1" cap="none" spc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3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91109" y="188640"/>
            <a:ext cx="8305800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6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СПІВРОБІТНИКИ ВІДДІЛУ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5669" y="303099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Дмитрук</a:t>
            </a:r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В.І.</a:t>
            </a:r>
          </a:p>
          <a:p>
            <a:pPr algn="ctr"/>
            <a:r>
              <a:rPr lang="uk-UA" sz="12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стар</a:t>
            </a:r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. наук. спів.,</a:t>
            </a:r>
          </a:p>
          <a:p>
            <a:pPr algn="ctr"/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к. і. н.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7974" y="942668"/>
            <a:ext cx="1440160" cy="206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7899" y="2978191"/>
            <a:ext cx="197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uk-UA" sz="12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Галенко</a:t>
            </a:r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О.І.</a:t>
            </a:r>
          </a:p>
          <a:p>
            <a:pPr algn="ctr"/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пров. </a:t>
            </a:r>
            <a:r>
              <a:rPr lang="uk-UA" sz="12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наук.спів</a:t>
            </a:r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., </a:t>
            </a:r>
          </a:p>
          <a:p>
            <a:pPr algn="ctr"/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к. і. н.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3544" y="938085"/>
            <a:ext cx="1387818" cy="208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1272" y="3022791"/>
            <a:ext cx="192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Верменич</a:t>
            </a:r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Я.В.</a:t>
            </a:r>
          </a:p>
          <a:p>
            <a:pPr algn="ctr"/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завідувач відділу,</a:t>
            </a:r>
          </a:p>
          <a:p>
            <a:pPr algn="ctr"/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д. і. н., проф.</a:t>
            </a:r>
          </a:p>
          <a:p>
            <a:pPr algn="ctr"/>
            <a:endParaRPr lang="uk-UA" sz="12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1149" y="3045874"/>
            <a:ext cx="1423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err="1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Чернухін</a:t>
            </a:r>
            <a:r>
              <a:rPr lang="uk-UA" sz="12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Є.К.</a:t>
            </a:r>
          </a:p>
          <a:p>
            <a:pPr algn="ctr"/>
            <a:r>
              <a:rPr lang="uk-UA" sz="1200" b="1" dirty="0" err="1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стар</a:t>
            </a:r>
            <a:r>
              <a:rPr lang="uk-UA" sz="12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наук. спів.,  к. і. н.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9931" y="4077121"/>
            <a:ext cx="1356247" cy="20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98238" y="6133820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Савченко І.В.</a:t>
            </a:r>
          </a:p>
          <a:p>
            <a:pPr algn="ctr"/>
            <a:r>
              <a:rPr lang="uk-UA" sz="12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мол. наук. спів.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5243" y="942669"/>
            <a:ext cx="1569866" cy="20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9513" y="5875674"/>
            <a:ext cx="174924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Водотика</a:t>
            </a:r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Т.С.</a:t>
            </a:r>
          </a:p>
          <a:p>
            <a:pPr algn="ctr"/>
            <a:endParaRPr lang="uk-UA" sz="12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  <a:p>
            <a:pPr algn="ctr"/>
            <a:r>
              <a:rPr lang="uk-UA" sz="12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Водотика</a:t>
            </a:r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Т.С.</a:t>
            </a:r>
          </a:p>
          <a:p>
            <a:pPr algn="ctr"/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наук. спів.,  к. і. н. </a:t>
            </a:r>
          </a:p>
          <a:p>
            <a:pPr algn="ctr"/>
            <a:endParaRPr lang="uk-UA" sz="1100" b="1" dirty="0">
              <a:solidFill>
                <a:srgbClr val="FFFF00"/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9935" y="4118357"/>
            <a:ext cx="1345172" cy="20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806950" y="6237312"/>
            <a:ext cx="152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Пелешко</a:t>
            </a:r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А.В.</a:t>
            </a:r>
          </a:p>
          <a:p>
            <a:pPr algn="ctr"/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наук. спів., к. і. н.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405" y="4122369"/>
            <a:ext cx="1487494" cy="201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2308" y="4093756"/>
            <a:ext cx="1450602" cy="20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202296" y="6133819"/>
            <a:ext cx="139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Архипова С.І.</a:t>
            </a:r>
          </a:p>
          <a:p>
            <a:pPr algn="ctr"/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пров. </a:t>
            </a:r>
            <a:r>
              <a:rPr lang="uk-UA" sz="12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інж</a:t>
            </a:r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109" y="926861"/>
            <a:ext cx="1387819" cy="208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833711" y="304587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Сосса</a:t>
            </a:r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Р.І.</a:t>
            </a:r>
          </a:p>
          <a:p>
            <a:pPr algn="ctr"/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пров. наук. спів., </a:t>
            </a:r>
          </a:p>
          <a:p>
            <a:pPr algn="ctr"/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д. </a:t>
            </a:r>
            <a:r>
              <a:rPr lang="uk-UA" sz="12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геог</a:t>
            </a:r>
            <a:r>
              <a:rPr lang="uk-UA" sz="1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. н.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4266" y="919431"/>
            <a:ext cx="1475114" cy="208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273" y="4118357"/>
            <a:ext cx="1487487" cy="202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49169" y="6247961"/>
            <a:ext cx="2078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200" b="1" dirty="0">
                <a:solidFill>
                  <a:srgbClr val="FFFF00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</a:rPr>
              <a:t>Грищенко Ю.В.</a:t>
            </a:r>
          </a:p>
          <a:p>
            <a:pPr lvl="0" algn="ctr"/>
            <a:r>
              <a:rPr lang="uk-UA" sz="1200" b="1" dirty="0">
                <a:solidFill>
                  <a:srgbClr val="FFFF00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</a:rPr>
              <a:t>наук. спів.,  к. і. н.</a:t>
            </a:r>
          </a:p>
        </p:txBody>
      </p:sp>
    </p:spTree>
    <p:extLst>
      <p:ext uri="{BB962C8B-B14F-4D97-AF65-F5344CB8AC3E}">
        <p14:creationId xmlns:p14="http://schemas.microsoft.com/office/powerpoint/2010/main" val="3764591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5870"/>
            <a:ext cx="83058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ВИДАВНИЧА ДІЯЛЬНІСТЬ ВІДДІЛУ </a:t>
            </a:r>
          </a:p>
          <a:p>
            <a:r>
              <a:rPr lang="uk-UA" sz="3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ЗА 2014–2018 рр.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556792"/>
            <a:ext cx="79208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148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5870"/>
            <a:ext cx="83058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ВИДАВНИЧА ДІЯЛЬНІСТЬ ВІДДІЛУ </a:t>
            </a:r>
          </a:p>
          <a:p>
            <a:r>
              <a:rPr lang="uk-UA" sz="3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ЗА 2014–2018 рр.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284" y="1700808"/>
            <a:ext cx="769215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150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88640"/>
            <a:ext cx="8305800" cy="10081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ВИДАВНИЧА</a:t>
            </a:r>
            <a:r>
              <a:rPr lang="ru-RU" sz="3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ДІЯЛЬНІСТЬ</a:t>
            </a:r>
            <a:r>
              <a:rPr lang="ru-RU" sz="3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ВІДДІЛУ</a:t>
            </a:r>
            <a:r>
              <a:rPr lang="ru-RU" sz="3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ru-RU" sz="3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ЗА 2014–2018 </a:t>
            </a:r>
            <a:r>
              <a:rPr lang="ru-RU" sz="32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рр</a:t>
            </a:r>
            <a:r>
              <a:rPr lang="ru-RU" sz="3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.</a:t>
            </a:r>
          </a:p>
          <a:p>
            <a:endParaRPr lang="uk-UA" sz="27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988840"/>
            <a:ext cx="6200080" cy="430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270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430" y="2204864"/>
            <a:ext cx="8712968" cy="4216539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1400" dirty="0"/>
              <a:t>розроблено теоретико-методологічні засади регіональної історії в контексті сучасної політичної практики, пов'язаної з формуванням нового європейського простору;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400" dirty="0"/>
              <a:t>оновлено термінологічний тезаурус регіонально-історичних досліджень, запропоновані визначення, які виводять проблему співвідношення регіонального простору і історичного часу на новий міждисциплінарний рівень;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400" dirty="0" err="1"/>
              <a:t>концептуалізовано</a:t>
            </a:r>
            <a:r>
              <a:rPr lang="uk-UA" sz="1400" dirty="0"/>
              <a:t> нові просторово-часові підходи до дослідження регіональної специфіки Сходу і Півдня України, проаналізовані історичні витоки диспропорцій і асиметрій у регіональному розвитку регіонів, глибинні причини незбігу політичних орієнтацій, ментальності та історичної пам’яті населення;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400" dirty="0"/>
              <a:t>здійснено поглиблений аналіз феномена </a:t>
            </a:r>
            <a:r>
              <a:rPr lang="uk-UA" sz="1400" dirty="0" err="1"/>
              <a:t>порубіжжя</a:t>
            </a:r>
            <a:r>
              <a:rPr lang="uk-UA" sz="1400" dirty="0"/>
              <a:t> в історичній долі України з акцентом на «роздвоєнні» культурної пам'яті на стиках цивілізацій, державних та етнічних кордонах українсько-російського прикордоння;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400" dirty="0"/>
              <a:t>простежені та осмислені теоретичні моделі регіональної інтеграції в контексті збалансування регіональних і державних інтересів в умовах суспільних трансформацій та геополітичних криз ХХ – початку ХХІ ст.;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400" dirty="0"/>
              <a:t>в контексті сучасної політичної ситуації в Україні досліджено сутність регіональної інтеграції як об'єднання різних елементів системи із збереженням власної базової ідентичності. Доведено, що регіональна інтеграція сьогодні є викликом часу і від гармонійного поєднання загальнодержавних і регіональних інтересів величезною мірою залежить національний консенсус та подальший розвиток суспільного та регіонального буття в країні.</a:t>
            </a:r>
          </a:p>
          <a:p>
            <a:pPr algn="just"/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50122"/>
            <a:ext cx="7056784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НАУКОВІ</a:t>
            </a:r>
            <a:r>
              <a:rPr lang="ru-RU" sz="32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2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ПРАКТИЧНІ</a:t>
            </a:r>
            <a:r>
              <a:rPr lang="ru-RU" sz="32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</a:t>
            </a:r>
            <a:r>
              <a:rPr lang="ru-RU" sz="32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32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ВІДДІЛУ</a:t>
            </a:r>
            <a:endParaRPr lang="ru-RU" sz="3200" b="1" cap="none" spc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553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430" y="2204864"/>
            <a:ext cx="8712968" cy="35702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1400" dirty="0"/>
              <a:t>здійснено дослідження державних практик регулювання міжнаціональних взаємин в пограничних регіонах, розкрито передумови, причини та наслідки загострення конфліктів та появи регіонального сепаратизму на Донбасі та в Криму;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400" dirty="0"/>
              <a:t>розроблені практичні рекомендації щодо оптимізації сучасної регіональної політики; запропоновані шляхи розв'язання геополітичної кризи, пов'язаної із зовнішніми загрозами суверенітету, територіальній цілісності та національній безпеці України;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400" dirty="0"/>
              <a:t>доведено стратегічний потенціал та евристичні можливості регіональної аналітики у з'ясуванні суспільних настроїв населення Криму і Донбасу, ментальних та ідентифікаційних практик в умовах «гібридної війни» з Російською Федерацією;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400" dirty="0"/>
              <a:t>подано характеристику цивілізаційних, суспільно-політичних та ментальних витоків </a:t>
            </a:r>
            <a:r>
              <a:rPr lang="uk-UA" sz="1400" dirty="0" err="1"/>
              <a:t>конфліктогенної</a:t>
            </a:r>
            <a:r>
              <a:rPr lang="uk-UA" sz="1400" dirty="0"/>
              <a:t> складової регіональної ідентичності на </a:t>
            </a:r>
            <a:r>
              <a:rPr lang="uk-UA" sz="1400" dirty="0" err="1"/>
              <a:t>порубіжжі</a:t>
            </a:r>
            <a:r>
              <a:rPr lang="uk-UA" sz="1400" dirty="0"/>
              <a:t>, зроблена спроба введення проблеми в контекст державної національної та </a:t>
            </a:r>
            <a:r>
              <a:rPr lang="uk-UA" sz="1400" dirty="0" err="1"/>
              <a:t>соціогуманітарної</a:t>
            </a:r>
            <a:r>
              <a:rPr lang="uk-UA" sz="1400" dirty="0"/>
              <a:t> стратегії з метою подолання трагічних наслідків збройного протистояння на Сході України;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400" dirty="0"/>
              <a:t>запропонована об’єднавча доктрина, комплекс ідей, прийнятних для тривкого консенсусу  в українсько-російських стосунках.</a:t>
            </a:r>
          </a:p>
          <a:p>
            <a:pPr algn="just"/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50122"/>
            <a:ext cx="7056784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ВПРОВАДЖЕННЯ</a:t>
            </a:r>
            <a:r>
              <a:rPr lang="ru-RU" sz="32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sz="32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РОЗРОБОК</a:t>
            </a:r>
            <a:endParaRPr lang="ru-RU" sz="3200" b="1" cap="none" spc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490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40605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МІЖНАРОДНЕ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СПІВРОБІТНИЦТВО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5812"/>
              </p:ext>
            </p:extLst>
          </p:nvPr>
        </p:nvGraphicFramePr>
        <p:xfrm>
          <a:off x="395536" y="1412775"/>
          <a:ext cx="8496944" cy="4603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0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031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/>
                        <a:t>Співробітник відділу – учасник наукового форуму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/>
                        <a:t>Назва доповіді, публікації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/>
                        <a:t>Назва видання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/>
                        <a:t>Місце</a:t>
                      </a:r>
                      <a:r>
                        <a:rPr lang="ru-RU" sz="1100" dirty="0"/>
                        <a:t> та дата </a:t>
                      </a:r>
                      <a:r>
                        <a:rPr lang="ru-RU" sz="1100" dirty="0" err="1"/>
                        <a:t>виголошення</a:t>
                      </a:r>
                      <a:r>
                        <a:rPr lang="ru-RU" sz="1100" dirty="0"/>
                        <a:t> (</a:t>
                      </a:r>
                      <a:r>
                        <a:rPr lang="ru-RU" sz="1100" dirty="0" err="1"/>
                        <a:t>публікації</a:t>
                      </a:r>
                      <a:r>
                        <a:rPr lang="ru-RU" sz="11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351">
                <a:tc>
                  <a:txBody>
                    <a:bodyPr/>
                    <a:lstStyle/>
                    <a:p>
                      <a:pPr algn="ctr"/>
                      <a:r>
                        <a:rPr lang="uk-UA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Галенко</a:t>
                      </a:r>
                      <a:r>
                        <a:rPr lang="uk-UA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О.І.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Міжнародний </a:t>
                      </a:r>
                      <a:r>
                        <a:rPr lang="uk-UA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дослідницьккий</a:t>
                      </a:r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проект "Половецьке поховання ХІІІ ст. «</a:t>
                      </a:r>
                      <a:r>
                        <a:rPr lang="uk-UA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Чунгульський</a:t>
                      </a:r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курган»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Філадельфія (США</a:t>
                      </a:r>
                      <a:r>
                        <a:rPr lang="uk-UA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</a:t>
                      </a:r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 січня – 12 лютого  та 12 – 26 травня 2015 р. 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Галенко</a:t>
                      </a:r>
                      <a:r>
                        <a:rPr lang="uk-UA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О.І. 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1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«Загублена могила султана Сулеймана Пишного у </a:t>
                      </a:r>
                      <a:r>
                        <a:rPr lang="uk-UA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Сігетварі</a:t>
                      </a:r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Оцінка проекту археологічного обстеження в околиці </a:t>
                      </a:r>
                      <a:r>
                        <a:rPr lang="uk-UA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Сігетвара</a:t>
                      </a:r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Стамбул (Туреччина), 24-26 квітня 2016 р. 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Галенко</a:t>
                      </a:r>
                      <a:r>
                        <a:rPr lang="uk-UA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О.І. 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1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Міжнародний семінар турецького перекладу 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Анталья</a:t>
                      </a:r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(Туреччина), 11 – 17 листопада 2017 р.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351">
                <a:tc>
                  <a:txBody>
                    <a:bodyPr/>
                    <a:lstStyle/>
                    <a:p>
                      <a:pPr algn="ctr"/>
                      <a:r>
                        <a:rPr lang="uk-UA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Водотика</a:t>
                      </a:r>
                      <a:r>
                        <a:rPr lang="uk-UA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Т.С.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Стажування в Інституті історії імені </a:t>
                      </a:r>
                      <a:r>
                        <a:rPr lang="uk-UA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Тадеуша</a:t>
                      </a:r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Мантойфля</a:t>
                      </a:r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Польської академії наук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Варшава (Польща), 27 лютого – 18 березня 2017 р.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1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Sossa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R., </a:t>
                      </a:r>
                      <a:r>
                        <a:rPr lang="en-US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Kulyk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V.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Determining the tourist attractive regions by GIS analysis using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heatmaps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Geodesy and Cartography. 2018. Vol. 44, Issue 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Vilnus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664">
                <a:tc>
                  <a:txBody>
                    <a:bodyPr/>
                    <a:lstStyle/>
                    <a:p>
                      <a:pPr algn="ctr"/>
                      <a:r>
                        <a:rPr lang="uk-UA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Галенко</a:t>
                      </a:r>
                      <a:r>
                        <a:rPr lang="uk-UA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О.І.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Доповідь «</a:t>
                      </a:r>
                      <a:r>
                        <a:rPr lang="uk-UA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</a:t>
                      </a:r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</a:t>
                      </a:r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Crimea</a:t>
                      </a:r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matters</a:t>
                      </a:r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Ukraine</a:t>
                      </a:r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?»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Колумбійський університет, Нью-Йорк, 28 квітня 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785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40605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МІЖНАРОДНЕ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СПІВРОБІТНИЦТВО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077736"/>
              </p:ext>
            </p:extLst>
          </p:nvPr>
        </p:nvGraphicFramePr>
        <p:xfrm>
          <a:off x="467544" y="1484784"/>
          <a:ext cx="8496944" cy="5216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0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031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/>
                        <a:t>Співробітник відділу – учасник наукового форуму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/>
                        <a:t>Назва доповіді, публікації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/>
                        <a:t>Назва видання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/>
                        <a:t>Місце</a:t>
                      </a:r>
                      <a:r>
                        <a:rPr lang="ru-RU" sz="1000" dirty="0"/>
                        <a:t> та дата </a:t>
                      </a:r>
                      <a:r>
                        <a:rPr lang="ru-RU" sz="1000" dirty="0" err="1"/>
                        <a:t>виголошення</a:t>
                      </a:r>
                      <a:r>
                        <a:rPr lang="ru-RU" sz="1000" dirty="0"/>
                        <a:t> (</a:t>
                      </a:r>
                      <a:r>
                        <a:rPr lang="ru-RU" sz="1000" dirty="0" err="1"/>
                        <a:t>публікації</a:t>
                      </a:r>
                      <a:r>
                        <a:rPr lang="ru-RU" sz="1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Галенко</a:t>
                      </a: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О.І. 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Opening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shared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Ukraine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Turkey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Конференція на відзначення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100-ліття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дипломатичних стосунків між Україною і Туреччиною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Анкара, Туреччина,</a:t>
                      </a:r>
                    </a:p>
                    <a:p>
                      <a:pPr algn="just"/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вересня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Галенко</a:t>
                      </a: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О.І. 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Який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він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насправді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голос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Півдня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історії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України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000" dirty="0">
                          <a:latin typeface="+mn-lt"/>
                        </a:rPr>
                        <a:t>Публічна лекція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Мюнхен, Німеччина,</a:t>
                      </a:r>
                    </a:p>
                    <a:p>
                      <a:pPr algn="just"/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листопада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351">
                <a:tc>
                  <a:txBody>
                    <a:bodyPr/>
                    <a:lstStyle/>
                    <a:p>
                      <a:pPr algn="ctr"/>
                      <a:r>
                        <a:rPr lang="uk-UA" sz="1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Водотика</a:t>
                      </a: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Т.С.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Доповідь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«Ukraine. In Search of an Effective Image»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Slavische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Philologie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LMU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München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6.03.2018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162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Водотика</a:t>
                      </a: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Т.С</a:t>
                      </a: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Transformation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Kyiv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commercial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during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half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19 -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centuries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Architektura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mieście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architektura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dla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miasta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IH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2018, №2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664">
                <a:tc>
                  <a:txBody>
                    <a:bodyPr/>
                    <a:lstStyle/>
                    <a:p>
                      <a:pPr algn="ctr"/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Грищенко Ю.В. 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Изгубените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надежди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»: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историография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проблемите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българите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УССР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периода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коренизацията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Збірник наукових праць Міжнародної конференції, присвяченої 100-річчю встановлення дипломатичних відносин між Україною та Болгарією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Інститут історичних досліджень Болгарської академії наук (Болгарія, м. Софія, 18–19 червня 2018 р.)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662">
                <a:tc>
                  <a:txBody>
                    <a:bodyPr/>
                    <a:lstStyle/>
                    <a:p>
                      <a:pPr algn="ctr"/>
                      <a:r>
                        <a:rPr lang="uk-UA" sz="1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Пелешко</a:t>
                      </a: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А.В.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представителей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церкви в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греческом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национально-освободительном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движении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(на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основании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греческих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источников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)»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Міжнародна наукова конференція, присвячена 100-річчю незалежності Грузії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Батумський державний університет, кафедра історії, археології та етнології (м. Батумі, Грузія), 28 травня 2018 р.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59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" y="2348880"/>
            <a:ext cx="9144000" cy="1415083"/>
          </a:xfrm>
        </p:spPr>
        <p:txBody>
          <a:bodyPr/>
          <a:lstStyle/>
          <a:p>
            <a:r>
              <a:rPr lang="ru-RU" b="1" dirty="0" err="1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ДЯКУЄМО</a:t>
            </a:r>
            <a:r>
              <a:rPr lang="ru-RU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 ЗА </a:t>
            </a:r>
            <a:r>
              <a:rPr lang="ru-RU" b="1" dirty="0" err="1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УВАГУ</a:t>
            </a:r>
            <a:r>
              <a:rPr lang="ru-RU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!</a:t>
            </a:r>
            <a:br>
              <a:rPr lang="ru-RU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</a:br>
            <a:endParaRPr lang="ru-RU" b="1" dirty="0"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45224"/>
            <a:ext cx="16541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37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751725"/>
              </p:ext>
            </p:extLst>
          </p:nvPr>
        </p:nvGraphicFramePr>
        <p:xfrm>
          <a:off x="179511" y="116630"/>
          <a:ext cx="8856984" cy="6243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3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1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П.І.Б.</a:t>
                      </a:r>
                      <a:endParaRPr lang="uk-UA" sz="13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Посада</a:t>
                      </a:r>
                      <a:endParaRPr lang="uk-UA" sz="13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Науковий ступінь, </a:t>
                      </a:r>
                      <a:br>
                        <a:rPr lang="uk-UA" sz="1300" b="1" dirty="0">
                          <a:effectLst/>
                        </a:rPr>
                      </a:br>
                      <a:r>
                        <a:rPr lang="uk-UA" sz="1300" b="1" dirty="0">
                          <a:effectLst/>
                        </a:rPr>
                        <a:t>вчене звання</a:t>
                      </a:r>
                      <a:endParaRPr lang="uk-UA" sz="13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Напрям наукової діяльності, спеціальність</a:t>
                      </a:r>
                      <a:endParaRPr lang="uk-UA" sz="13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h-</a:t>
                      </a:r>
                      <a:r>
                        <a:rPr lang="uk-UA" sz="1200" b="1" dirty="0" err="1">
                          <a:effectLst/>
                        </a:rPr>
                        <a:t>index</a:t>
                      </a:r>
                      <a:endParaRPr lang="uk-UA" sz="12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 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7032" marR="170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 err="1">
                          <a:effectLst/>
                        </a:rPr>
                        <a:t>Верменич</a:t>
                      </a:r>
                      <a:r>
                        <a:rPr lang="uk-UA" sz="1300" b="1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Ярослава Володимирівна</a:t>
                      </a: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effectLst/>
                        </a:rPr>
                        <a:t>Завідувач відділу</a:t>
                      </a: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effectLst/>
                        </a:rPr>
                        <a:t>Доктор історичних наук, професор</a:t>
                      </a: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effectLst/>
                        </a:rPr>
                        <a:t>Історія України, історична </a:t>
                      </a:r>
                      <a:r>
                        <a:rPr lang="uk-UA" sz="1300" b="0" dirty="0" err="1">
                          <a:effectLst/>
                        </a:rPr>
                        <a:t>регіоналістика</a:t>
                      </a:r>
                      <a:r>
                        <a:rPr lang="uk-UA" sz="1300" b="0" dirty="0">
                          <a:effectLst/>
                        </a:rPr>
                        <a:t>, локальна історія та історична урбаністика</a:t>
                      </a: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0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Сосса</a:t>
                      </a:r>
                      <a:r>
                        <a:rPr lang="uk-UA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Ростислав Іванович</a:t>
                      </a: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effectLst/>
                        </a:rPr>
                        <a:t>Провідний науковий співробітник</a:t>
                      </a: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effectLst/>
                        </a:rPr>
                        <a:t>Доктор географічних наук, старший науковий співробітник, доцент</a:t>
                      </a: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Історія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картографії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топографічне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тематичне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картографування</a:t>
                      </a:r>
                      <a:endParaRPr lang="uk-UA" sz="13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8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Галенко</a:t>
                      </a:r>
                      <a:r>
                        <a:rPr lang="uk-UA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Олександр Іванович</a:t>
                      </a: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effectLst/>
                        </a:rPr>
                        <a:t>Провідний науковий співробітник</a:t>
                      </a: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effectLst/>
                        </a:rPr>
                        <a:t>Кандидат історичних наук, доцент</a:t>
                      </a: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Історія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України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археографія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джерелознавство</a:t>
                      </a:r>
                      <a:endParaRPr lang="uk-UA" sz="13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8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Дмитрук</a:t>
                      </a:r>
                      <a:r>
                        <a:rPr lang="uk-UA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Володимир Іванович</a:t>
                      </a: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effectLst/>
                        </a:rPr>
                        <a:t>Старший науковий співробітник</a:t>
                      </a: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effectLst/>
                        </a:rPr>
                        <a:t>Кандидат</a:t>
                      </a:r>
                      <a:r>
                        <a:rPr lang="uk-UA" sz="1300" b="0" baseline="0" dirty="0">
                          <a:effectLst/>
                        </a:rPr>
                        <a:t> </a:t>
                      </a:r>
                      <a:r>
                        <a:rPr lang="uk-UA" sz="1300" b="0" dirty="0">
                          <a:effectLst/>
                        </a:rPr>
                        <a:t>історичних наук, старший науковий співробітник</a:t>
                      </a: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Історія України, історична </a:t>
                      </a:r>
                      <a:r>
                        <a:rPr lang="uk-UA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регіоналістика</a:t>
                      </a:r>
                      <a:r>
                        <a:rPr lang="uk-UA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історичне краєзнавство</a:t>
                      </a: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8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Чернухін</a:t>
                      </a:r>
                      <a:endParaRPr lang="uk-UA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Євген Костянтинович</a:t>
                      </a: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="0" dirty="0">
                          <a:effectLst/>
                        </a:rPr>
                        <a:t>Старший науковий співробітник</a:t>
                      </a: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="0" dirty="0">
                          <a:effectLst/>
                        </a:rPr>
                        <a:t>Кандидат філологічних наук</a:t>
                      </a: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Книгознавство, бібліотекознавство, бібліографознавство, археографія та джерелознавство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3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8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Водотика</a:t>
                      </a:r>
                      <a:endParaRPr lang="uk-UA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Тетяна Сергіївна</a:t>
                      </a: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effectLst/>
                        </a:rPr>
                        <a:t>Науковий співробітник</a:t>
                      </a: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effectLst/>
                        </a:rPr>
                        <a:t>Кандидат історичних наук</a:t>
                      </a: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Історія України, історична урбаністика</a:t>
                      </a: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35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Грищенко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Юлія Володимирівна</a:t>
                      </a: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effectLst/>
                        </a:rPr>
                        <a:t>Науковий співробітник</a:t>
                      </a: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effectLst/>
                        </a:rPr>
                        <a:t>Кандидат історичних наук</a:t>
                      </a: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Історія України, міжкультурні взаємодії в Україні та світі</a:t>
                      </a: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8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Пелешко</a:t>
                      </a:r>
                      <a:endParaRPr lang="uk-UA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Адріана Володимирівна</a:t>
                      </a: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>
                          <a:effectLst/>
                        </a:rPr>
                        <a:t>Науковий співробітник</a:t>
                      </a:r>
                      <a:endParaRPr lang="uk-UA" sz="1300" b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>
                          <a:effectLst/>
                        </a:rPr>
                        <a:t>Кандидат історичних наук </a:t>
                      </a:r>
                      <a:endParaRPr lang="uk-UA" sz="1300" b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Історія України, міжкультурні взаємодії в Україні та світі</a:t>
                      </a: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7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Савченко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Ірина Вадимівна</a:t>
                      </a: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effectLst/>
                        </a:rPr>
                        <a:t>Молодший науковий співробітник</a:t>
                      </a: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Історія України</a:t>
                      </a: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7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Архипова Світлана Іванівна</a:t>
                      </a: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effectLst/>
                        </a:rPr>
                        <a:t>Провідний інженер</a:t>
                      </a: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3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4363" marR="34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Історія України, історична </a:t>
                      </a:r>
                      <a:r>
                        <a:rPr lang="uk-UA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регіоналістика</a:t>
                      </a:r>
                      <a:r>
                        <a:rPr lang="uk-UA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історичне краєзнавство</a:t>
                      </a: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4363" marR="343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59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88640"/>
            <a:ext cx="83058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6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НАПРЯМИ ДІЯЛЬНОСТІ ВІДДІЛУ</a:t>
            </a:r>
            <a:endParaRPr lang="uk-UA" sz="27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059830" y="2348880"/>
            <a:ext cx="2896739" cy="25558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11"/>
          <p:cNvSpPr/>
          <p:nvPr/>
        </p:nvSpPr>
        <p:spPr>
          <a:xfrm>
            <a:off x="827472" y="1483706"/>
            <a:ext cx="1656184" cy="10801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11"/>
          <p:cNvSpPr/>
          <p:nvPr/>
        </p:nvSpPr>
        <p:spPr>
          <a:xfrm>
            <a:off x="4653001" y="951223"/>
            <a:ext cx="1656184" cy="10801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11"/>
          <p:cNvSpPr/>
          <p:nvPr/>
        </p:nvSpPr>
        <p:spPr>
          <a:xfrm>
            <a:off x="2806592" y="951223"/>
            <a:ext cx="1656184" cy="10801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11"/>
          <p:cNvSpPr/>
          <p:nvPr/>
        </p:nvSpPr>
        <p:spPr>
          <a:xfrm>
            <a:off x="4716016" y="5224494"/>
            <a:ext cx="1656184" cy="10801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11"/>
          <p:cNvSpPr/>
          <p:nvPr/>
        </p:nvSpPr>
        <p:spPr>
          <a:xfrm>
            <a:off x="6611855" y="1483706"/>
            <a:ext cx="1656184" cy="10801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1"/>
          <p:cNvSpPr/>
          <p:nvPr/>
        </p:nvSpPr>
        <p:spPr>
          <a:xfrm>
            <a:off x="6625299" y="4407038"/>
            <a:ext cx="1656184" cy="10801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831995" y="4367941"/>
            <a:ext cx="1656184" cy="10801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1"/>
          <p:cNvSpPr/>
          <p:nvPr/>
        </p:nvSpPr>
        <p:spPr>
          <a:xfrm>
            <a:off x="2778363" y="5229200"/>
            <a:ext cx="1656184" cy="10801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1"/>
          <p:cNvSpPr/>
          <p:nvPr/>
        </p:nvSpPr>
        <p:spPr>
          <a:xfrm>
            <a:off x="6588224" y="2872978"/>
            <a:ext cx="1656184" cy="10801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1"/>
          <p:cNvSpPr/>
          <p:nvPr/>
        </p:nvSpPr>
        <p:spPr>
          <a:xfrm>
            <a:off x="848555" y="2924944"/>
            <a:ext cx="1656184" cy="10801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TextBox 24"/>
          <p:cNvSpPr txBox="1"/>
          <p:nvPr/>
        </p:nvSpPr>
        <p:spPr>
          <a:xfrm>
            <a:off x="4843924" y="1160539"/>
            <a:ext cx="1328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Наукові публікації</a:t>
            </a:r>
          </a:p>
          <a:p>
            <a:pPr algn="ctr"/>
            <a:endParaRPr lang="uk-UA" b="1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3851921" y="2023768"/>
            <a:ext cx="143732" cy="383268"/>
          </a:xfrm>
          <a:prstGeom prst="straightConnector1">
            <a:avLst/>
          </a:prstGeom>
          <a:ln w="317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5081052" y="2031343"/>
            <a:ext cx="139020" cy="383268"/>
          </a:xfrm>
          <a:prstGeom prst="straightConnector1">
            <a:avLst/>
          </a:prstGeom>
          <a:ln w="317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736413" y="2539259"/>
            <a:ext cx="839993" cy="383268"/>
          </a:xfrm>
          <a:prstGeom prst="straightConnector1">
            <a:avLst/>
          </a:prstGeom>
          <a:ln w="317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3" idx="6"/>
          </p:cNvCxnSpPr>
          <p:nvPr/>
        </p:nvCxnSpPr>
        <p:spPr>
          <a:xfrm>
            <a:off x="5956569" y="3626800"/>
            <a:ext cx="619837" cy="0"/>
          </a:xfrm>
          <a:prstGeom prst="straightConnector1">
            <a:avLst/>
          </a:prstGeom>
          <a:ln w="317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769111" y="4293096"/>
            <a:ext cx="807295" cy="432048"/>
          </a:xfrm>
          <a:prstGeom prst="straightConnector1">
            <a:avLst/>
          </a:prstGeom>
          <a:ln w="317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157189" y="4797152"/>
            <a:ext cx="278907" cy="358299"/>
          </a:xfrm>
          <a:prstGeom prst="straightConnector1">
            <a:avLst/>
          </a:prstGeom>
          <a:ln w="317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3419872" y="4832285"/>
            <a:ext cx="432049" cy="392209"/>
          </a:xfrm>
          <a:prstGeom prst="straightConnector1">
            <a:avLst/>
          </a:prstGeom>
          <a:ln w="317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2488179" y="4219451"/>
            <a:ext cx="715669" cy="358712"/>
          </a:xfrm>
          <a:prstGeom prst="straightConnector1">
            <a:avLst/>
          </a:prstGeom>
          <a:ln w="317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3" idx="2"/>
          </p:cNvCxnSpPr>
          <p:nvPr/>
        </p:nvCxnSpPr>
        <p:spPr>
          <a:xfrm flipH="1">
            <a:off x="2522562" y="3626800"/>
            <a:ext cx="537268" cy="0"/>
          </a:xfrm>
          <a:prstGeom prst="straightConnector1">
            <a:avLst/>
          </a:prstGeom>
          <a:ln w="317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 flipV="1">
            <a:off x="2504739" y="2261777"/>
            <a:ext cx="903157" cy="497269"/>
          </a:xfrm>
          <a:prstGeom prst="straightConnector1">
            <a:avLst/>
          </a:prstGeom>
          <a:ln w="317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43289" y="1551633"/>
            <a:ext cx="1620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Наукове визнання</a:t>
            </a:r>
          </a:p>
          <a:p>
            <a:pPr algn="ctr"/>
            <a:endParaRPr lang="uk-UA" b="1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21891" y="2922527"/>
            <a:ext cx="1871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Підготовка наукових кадрів</a:t>
            </a:r>
          </a:p>
          <a:p>
            <a:pPr algn="ctr"/>
            <a:endParaRPr lang="uk-UA" b="1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4654" y="4584835"/>
            <a:ext cx="1797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Викладацька діяльність</a:t>
            </a:r>
          </a:p>
          <a:p>
            <a:pPr algn="ctr"/>
            <a:endParaRPr lang="uk-UA" b="1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57367" y="5441388"/>
            <a:ext cx="1797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Зв</a:t>
            </a:r>
            <a:r>
              <a:rPr lang="en-US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’</a:t>
            </a:r>
            <a:r>
              <a:rPr lang="uk-UA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язки</a:t>
            </a:r>
            <a:r>
              <a:rPr lang="uk-UA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з громадськістю</a:t>
            </a:r>
          </a:p>
          <a:p>
            <a:pPr algn="ctr"/>
            <a:endParaRPr lang="uk-UA" b="1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10726" y="5231166"/>
            <a:ext cx="1797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Координація наукових досліджень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7910" y="4553352"/>
            <a:ext cx="1797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Міжнародна співпраця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0278" y="3003339"/>
            <a:ext cx="1797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Популяризація історичних знань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1618" y="1690132"/>
            <a:ext cx="1797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Наукові </a:t>
            </a:r>
          </a:p>
          <a:p>
            <a:pPr algn="ctr"/>
            <a:r>
              <a:rPr lang="uk-UA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форуми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78363" y="1022039"/>
            <a:ext cx="1797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Науково-дослідницька робота</a:t>
            </a:r>
          </a:p>
        </p:txBody>
      </p:sp>
    </p:spTree>
    <p:extLst>
      <p:ext uri="{BB962C8B-B14F-4D97-AF65-F5344CB8AC3E}">
        <p14:creationId xmlns:p14="http://schemas.microsoft.com/office/powerpoint/2010/main" val="341778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632" y="459730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НАУКОВА</a:t>
            </a:r>
            <a:r>
              <a:rPr lang="ru-RU" sz="3600" b="1" cap="none" spc="0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 </a:t>
            </a:r>
          </a:p>
          <a:p>
            <a:pPr algn="ctr"/>
            <a:r>
              <a:rPr lang="ru-RU" sz="3600" b="1" cap="none" spc="0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РЕГІОНАЛЬНОЇ</a:t>
            </a:r>
            <a:r>
              <a:rPr lang="ru-RU" sz="36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3600" b="1" cap="none" spc="0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988840"/>
            <a:ext cx="8524168" cy="480131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         </a:t>
            </a:r>
            <a:r>
              <a:rPr lang="uk-UA" noProof="1"/>
              <a:t>У </a:t>
            </a:r>
            <a:r>
              <a:rPr lang="uk-UA" b="1" noProof="1"/>
              <a:t>відділі історичної регіоналістики </a:t>
            </a:r>
            <a:r>
              <a:rPr lang="uk-UA" noProof="1"/>
              <a:t>сформована та діє наукова школа «Регіональної історії», яка спирається на ґрунтовні напрацювання з територіальної історії, що традиційно розроблялися в Інституті у науковій школі з дослідження історичного краєзнавства, пам'яткознавства, історії міст і сіл України. Її засновником був  академік НАН України, д.і.н., проф., заслужений діяч науки і техніки УРСР, голова редколегії 26-томної «Історії міст і сіл Української РСР» – </a:t>
            </a:r>
            <a:r>
              <a:rPr lang="uk-UA" b="1" noProof="1"/>
              <a:t>П.Т. Тронько</a:t>
            </a:r>
            <a:r>
              <a:rPr lang="uk-UA" noProof="1"/>
              <a:t> (1915–2011). З метою подальшого розвитку та інституалізації одного з напрямків  полідисциплінарної школи </a:t>
            </a:r>
            <a:r>
              <a:rPr lang="uk-UA" b="1" noProof="1"/>
              <a:t>П.Т. Тронька</a:t>
            </a:r>
            <a:r>
              <a:rPr lang="uk-UA" noProof="1"/>
              <a:t> та системного вивчення проблем регіональної та локальної історії, історичної урбаністики, мікроісторії в 2006 р.  під керівництвом д.і.н. </a:t>
            </a:r>
            <a:r>
              <a:rPr lang="uk-UA" b="1" noProof="1"/>
              <a:t>Я.В. Верменич</a:t>
            </a:r>
            <a:r>
              <a:rPr lang="uk-UA" noProof="1"/>
              <a:t> був створений сектор теоретико-методологічних проблем історичної регіоналістики, а в 2012 – відділ історичної регіоналістики, в форматі якого продовжила своє становлення школа регіональної історії. </a:t>
            </a:r>
          </a:p>
          <a:p>
            <a:pPr algn="just"/>
            <a:r>
              <a:rPr lang="uk-UA" noProof="1"/>
              <a:t>На сьогодні до школи регіональної історії (на базі відділу історичної регіоналістики) зараховують учнів </a:t>
            </a:r>
            <a:r>
              <a:rPr lang="uk-UA" b="1" noProof="1"/>
              <a:t>Я.В. Верменич</a:t>
            </a:r>
            <a:r>
              <a:rPr lang="uk-UA" noProof="1"/>
              <a:t> – </a:t>
            </a:r>
            <a:r>
              <a:rPr lang="uk-UA" b="1" noProof="1"/>
              <a:t>О.В. Романцова, О.М. Сагач, Ю.А. Бабюха, Т.С. Водотику</a:t>
            </a:r>
            <a:r>
              <a:rPr lang="uk-UA" noProof="1"/>
              <a:t> та співробітників  – </a:t>
            </a:r>
            <a:r>
              <a:rPr lang="uk-UA" b="1" noProof="1"/>
              <a:t>В.І. Дмитрука, Ю.В. Грищенко, І.В. Савченко, С.І. Архипову</a:t>
            </a:r>
            <a:r>
              <a:rPr lang="uk-UA" noProof="1"/>
              <a:t>.</a:t>
            </a:r>
          </a:p>
          <a:p>
            <a:pPr algn="just"/>
            <a:r>
              <a:rPr lang="uk-UA" noProof="1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810" y="2348880"/>
            <a:ext cx="8208912" cy="3693319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b="1" dirty="0"/>
              <a:t>Пріоритетні напрями наукової діяльності: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осмислення регіональної специфіки в просторовому вимірі;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ретроспективне дослідження територіальної структури та прогнозування оптимальної моделі регіональної організації;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з'ясування ролі регіональних чинників у житті українського суспільства на різних історичних етапах;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пошук сучасних стратегій вивчення геополітичних аспектів вітчизняної локальної історії, історичної урбаністики та історії погранич;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дослідження соціокультурного і ментального образу Південної України – регіону, який сформувався на перехресті різноспрямованих політичних, економічних, культурних впливів;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висвітлення витоків і проявів «гібридної війни» на Сході України, розроблення практичних рекомендацій щодо оптимізації сучасної регіональної політики.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50122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НАУКОВА</a:t>
            </a:r>
            <a:r>
              <a:rPr lang="ru-RU" sz="3600" b="1" cap="none" spc="0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 </a:t>
            </a:r>
          </a:p>
          <a:p>
            <a:pPr algn="ctr"/>
            <a:r>
              <a:rPr lang="ru-RU" sz="36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РЕГІОНАЛЬНОЇ</a:t>
            </a:r>
            <a:r>
              <a:rPr lang="ru-RU" sz="36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3600" b="1" cap="none" spc="0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5137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2348881"/>
            <a:ext cx="8280920" cy="397031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b="1" dirty="0"/>
              <a:t>          Методологічний потенціал </a:t>
            </a:r>
            <a:r>
              <a:rPr lang="uk-UA" dirty="0"/>
              <a:t>школи спрямований на розробку теорії   історичної </a:t>
            </a:r>
            <a:r>
              <a:rPr lang="uk-UA" dirty="0" err="1"/>
              <a:t>регіоналістики</a:t>
            </a:r>
            <a:r>
              <a:rPr lang="uk-UA" dirty="0"/>
              <a:t>, її соціальної ролі та прогностичних можливостей, створення фундаментальних основ міждисциплінарної регіональної аналітики.</a:t>
            </a:r>
            <a:r>
              <a:rPr lang="uk-UA" b="1" dirty="0"/>
              <a:t> Концептуальними напрямами </a:t>
            </a:r>
            <a:r>
              <a:rPr lang="uk-UA" dirty="0"/>
              <a:t>є дослідження регіональної структури України в історичній ретроспективі, еволюції та сучасного стану адміністративно-територіального устрою українських земель, феномена </a:t>
            </a:r>
            <a:r>
              <a:rPr lang="uk-UA" dirty="0" err="1"/>
              <a:t>порубіжжя</a:t>
            </a:r>
            <a:r>
              <a:rPr lang="uk-UA" dirty="0"/>
              <a:t> в історичній долі України, особливостей приграничних регіонів України  та специфіки українсько-російського прикордоння, ментальності та ідентичності порубіжного соціуму.</a:t>
            </a:r>
            <a:r>
              <a:rPr lang="uk-UA" b="1" dirty="0"/>
              <a:t> Практична значимість </a:t>
            </a:r>
            <a:r>
              <a:rPr lang="uk-UA" dirty="0"/>
              <a:t>школи полягає у репрезентації теоретичних моделей регіональної інтеграції в контексті збалансування регіональних і державних інтересів в умовах суспільних трансформацій та геополітичних криз ХХ – початку ХХІ ст., з'ясуванні чинників регіональних пріоритетів та суперечностей у сучасній Україні, пов'язаних із конфліктами інтересів і цінностей в умовах «гібридної війни».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50122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НАУКОВА</a:t>
            </a:r>
            <a:r>
              <a:rPr lang="ru-RU" sz="3600" b="1" cap="none" spc="0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 </a:t>
            </a:r>
          </a:p>
          <a:p>
            <a:pPr algn="ctr"/>
            <a:r>
              <a:rPr lang="ru-RU" sz="36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РЕГІОНАЛЬНОЇ</a:t>
            </a:r>
            <a:r>
              <a:rPr lang="ru-RU" sz="36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3600" b="1" cap="none" spc="0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5549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8242" y="2348881"/>
            <a:ext cx="8128214" cy="353943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 defTabSz="622300"/>
            <a:r>
              <a:rPr lang="uk-UA" sz="1600" b="1" dirty="0"/>
              <a:t>	Дисциплінарною спеціалізацією наукової діяльності є:</a:t>
            </a:r>
          </a:p>
          <a:p>
            <a:pPr marL="285750" indent="-285750" algn="just" defTabSz="622300">
              <a:buFont typeface="Wingdings" panose="05000000000000000000" pitchFamily="2" charset="2"/>
              <a:buChar char="Ø"/>
            </a:pPr>
            <a:r>
              <a:rPr lang="uk-UA" sz="1600" dirty="0"/>
              <a:t>регіональна історія;</a:t>
            </a:r>
          </a:p>
          <a:p>
            <a:pPr marL="285750" indent="-285750" algn="just" defTabSz="622300">
              <a:buFont typeface="Wingdings" panose="05000000000000000000" pitchFamily="2" charset="2"/>
              <a:buChar char="Ø"/>
            </a:pPr>
            <a:r>
              <a:rPr lang="uk-UA" sz="1600" dirty="0"/>
              <a:t>регіональна аналітика;</a:t>
            </a:r>
          </a:p>
          <a:p>
            <a:pPr marL="285750" indent="-285750" algn="just" defTabSz="622300">
              <a:buFont typeface="Wingdings" panose="05000000000000000000" pitchFamily="2" charset="2"/>
              <a:buChar char="Ø"/>
            </a:pPr>
            <a:r>
              <a:rPr lang="uk-UA" sz="1600" dirty="0"/>
              <a:t>локальна історія;</a:t>
            </a:r>
          </a:p>
          <a:p>
            <a:pPr marL="285750" indent="-285750" algn="just" defTabSz="622300">
              <a:buFont typeface="Wingdings" panose="05000000000000000000" pitchFamily="2" charset="2"/>
              <a:buChar char="Ø"/>
            </a:pPr>
            <a:r>
              <a:rPr lang="uk-UA" sz="1600" dirty="0"/>
              <a:t>історична </a:t>
            </a:r>
            <a:r>
              <a:rPr lang="uk-UA" sz="1600" dirty="0" err="1"/>
              <a:t>локалістика</a:t>
            </a:r>
            <a:r>
              <a:rPr lang="uk-UA" sz="1600" dirty="0"/>
              <a:t>;</a:t>
            </a:r>
          </a:p>
          <a:p>
            <a:pPr marL="285750" indent="-285750" algn="just" defTabSz="622300">
              <a:buFont typeface="Wingdings" panose="05000000000000000000" pitchFamily="2" charset="2"/>
              <a:buChar char="Ø"/>
            </a:pPr>
            <a:r>
              <a:rPr lang="uk-UA" sz="1600" dirty="0"/>
              <a:t>історична урбаністика;</a:t>
            </a:r>
          </a:p>
          <a:p>
            <a:pPr marL="285750" indent="-285750" algn="just" defTabSz="622300">
              <a:buFont typeface="Wingdings" panose="05000000000000000000" pitchFamily="2" charset="2"/>
              <a:buChar char="Ø"/>
            </a:pPr>
            <a:r>
              <a:rPr lang="uk-UA" sz="1600" dirty="0"/>
              <a:t>історичне </a:t>
            </a:r>
            <a:r>
              <a:rPr lang="uk-UA" sz="1600" dirty="0" err="1"/>
              <a:t>містознавство</a:t>
            </a:r>
            <a:r>
              <a:rPr lang="uk-UA" sz="1600" dirty="0"/>
              <a:t>;</a:t>
            </a:r>
          </a:p>
          <a:p>
            <a:pPr marL="285750" indent="-285750" algn="just" defTabSz="622300">
              <a:buFont typeface="Wingdings" panose="05000000000000000000" pitchFamily="2" charset="2"/>
              <a:buChar char="Ø"/>
            </a:pPr>
            <a:r>
              <a:rPr lang="uk-UA" sz="1600" dirty="0"/>
              <a:t>ретроспективне дослідження адміністративно-територіального устрою;</a:t>
            </a:r>
          </a:p>
          <a:p>
            <a:pPr marL="285750" indent="-285750" algn="just" defTabSz="622300">
              <a:buFont typeface="Wingdings" panose="05000000000000000000" pitchFamily="2" charset="2"/>
              <a:buChar char="Ø"/>
            </a:pPr>
            <a:r>
              <a:rPr lang="uk-UA" sz="1600" dirty="0"/>
              <a:t>історична </a:t>
            </a:r>
            <a:r>
              <a:rPr lang="uk-UA" sz="1600" dirty="0" err="1"/>
              <a:t>лімологія</a:t>
            </a:r>
            <a:r>
              <a:rPr lang="uk-UA" sz="1600" dirty="0"/>
              <a:t>;</a:t>
            </a:r>
          </a:p>
          <a:p>
            <a:pPr marL="285750" indent="-285750" algn="just" defTabSz="622300">
              <a:buFont typeface="Wingdings" panose="05000000000000000000" pitchFamily="2" charset="2"/>
              <a:buChar char="Ø"/>
            </a:pPr>
            <a:r>
              <a:rPr lang="uk-UA" sz="1600" dirty="0"/>
              <a:t>теоретичне та історичне </a:t>
            </a:r>
            <a:r>
              <a:rPr lang="uk-UA" sz="1600" dirty="0" err="1"/>
              <a:t>кордонознавство</a:t>
            </a:r>
            <a:r>
              <a:rPr lang="uk-UA" sz="1600" dirty="0"/>
              <a:t>;</a:t>
            </a:r>
          </a:p>
          <a:p>
            <a:pPr marL="285750" indent="-285750" algn="just" defTabSz="622300">
              <a:buFont typeface="Wingdings" panose="05000000000000000000" pitchFamily="2" charset="2"/>
              <a:buChar char="Ø"/>
            </a:pPr>
            <a:r>
              <a:rPr lang="uk-UA" sz="1600" dirty="0"/>
              <a:t>історична географія; </a:t>
            </a:r>
          </a:p>
          <a:p>
            <a:pPr marL="285750" indent="-285750" algn="just" defTabSz="622300">
              <a:buFont typeface="Wingdings" panose="05000000000000000000" pitchFamily="2" charset="2"/>
              <a:buChar char="Ø"/>
            </a:pPr>
            <a:r>
              <a:rPr lang="uk-UA" sz="1600" dirty="0"/>
              <a:t>ментальна картографія; </a:t>
            </a:r>
          </a:p>
          <a:p>
            <a:pPr marL="285750" indent="-285750" algn="just" defTabSz="622300">
              <a:buFont typeface="Wingdings" panose="05000000000000000000" pitchFamily="2" charset="2"/>
              <a:buChar char="Ø"/>
            </a:pPr>
            <a:r>
              <a:rPr lang="uk-UA" sz="1600" dirty="0" err="1"/>
              <a:t>мікроісторія</a:t>
            </a:r>
            <a:r>
              <a:rPr lang="uk-UA" sz="1600" dirty="0"/>
              <a:t>.</a:t>
            </a:r>
          </a:p>
          <a:p>
            <a:pPr algn="just" defTabSz="622300"/>
            <a:r>
              <a:rPr lang="uk-UA" sz="16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50122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НАУКОВА</a:t>
            </a:r>
            <a:r>
              <a:rPr lang="ru-RU" sz="3600" b="1" cap="none" spc="0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 </a:t>
            </a:r>
          </a:p>
          <a:p>
            <a:pPr algn="ctr"/>
            <a:r>
              <a:rPr lang="ru-RU" sz="36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РЕГІОНАЛЬНОЇ</a:t>
            </a:r>
            <a:r>
              <a:rPr lang="ru-RU" sz="36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3600" b="1" cap="none" spc="0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08648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5938</TotalTime>
  <Words>7467</Words>
  <Application>Microsoft Office PowerPoint</Application>
  <PresentationFormat>Екран (4:3)</PresentationFormat>
  <Paragraphs>621</Paragraphs>
  <Slides>37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37</vt:i4>
      </vt:variant>
    </vt:vector>
  </HeadingPairs>
  <TitlesOfParts>
    <vt:vector size="43" baseType="lpstr">
      <vt:lpstr>Arial</vt:lpstr>
      <vt:lpstr>Book Antiqua</vt:lpstr>
      <vt:lpstr>Calibri</vt:lpstr>
      <vt:lpstr>Times New Roman</vt:lpstr>
      <vt:lpstr>Wingdings</vt:lpstr>
      <vt:lpstr>Твердый переплет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Відділ археології ранніх слов’ян та регіональних польових досліджень  Інституту археології НАН України</dc:title>
  <dc:creator>Рома</dc:creator>
  <cp:lastModifiedBy>Volodymyr</cp:lastModifiedBy>
  <cp:revision>460</cp:revision>
  <dcterms:created xsi:type="dcterms:W3CDTF">2018-04-23T13:38:58Z</dcterms:created>
  <dcterms:modified xsi:type="dcterms:W3CDTF">2026-04-23T17:15:30Z</dcterms:modified>
</cp:coreProperties>
</file>